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4"/>
    <p:sldMasterId id="2147483930" r:id="rId5"/>
    <p:sldMasterId id="2147483982" r:id="rId6"/>
    <p:sldMasterId id="2147484167" r:id="rId7"/>
    <p:sldMasterId id="2147484185" r:id="rId8"/>
    <p:sldMasterId id="2147484232" r:id="rId9"/>
    <p:sldMasterId id="2147484260" r:id="rId10"/>
  </p:sldMasterIdLst>
  <p:notesMasterIdLst>
    <p:notesMasterId r:id="rId62"/>
  </p:notesMasterIdLst>
  <p:handoutMasterIdLst>
    <p:handoutMasterId r:id="rId63"/>
  </p:handoutMasterIdLst>
  <p:sldIdLst>
    <p:sldId id="2147483624" r:id="rId11"/>
    <p:sldId id="2147478166" r:id="rId12"/>
    <p:sldId id="2147483577" r:id="rId13"/>
    <p:sldId id="271" r:id="rId14"/>
    <p:sldId id="302" r:id="rId15"/>
    <p:sldId id="260" r:id="rId16"/>
    <p:sldId id="2147483611" r:id="rId17"/>
    <p:sldId id="262" r:id="rId18"/>
    <p:sldId id="2147483589" r:id="rId19"/>
    <p:sldId id="2147483587" r:id="rId20"/>
    <p:sldId id="2147483606" r:id="rId21"/>
    <p:sldId id="266" r:id="rId22"/>
    <p:sldId id="2147483421" r:id="rId23"/>
    <p:sldId id="272" r:id="rId24"/>
    <p:sldId id="257" r:id="rId25"/>
    <p:sldId id="258" r:id="rId26"/>
    <p:sldId id="259" r:id="rId27"/>
    <p:sldId id="2147483599" r:id="rId28"/>
    <p:sldId id="2147483600" r:id="rId29"/>
    <p:sldId id="2147483617" r:id="rId30"/>
    <p:sldId id="2147483415" r:id="rId31"/>
    <p:sldId id="2134096602" r:id="rId32"/>
    <p:sldId id="2147483592" r:id="rId33"/>
    <p:sldId id="2147483615" r:id="rId34"/>
    <p:sldId id="2147483593" r:id="rId35"/>
    <p:sldId id="2147483594" r:id="rId36"/>
    <p:sldId id="2147483590" r:id="rId37"/>
    <p:sldId id="2147483625" r:id="rId38"/>
    <p:sldId id="295" r:id="rId39"/>
    <p:sldId id="296" r:id="rId40"/>
    <p:sldId id="306" r:id="rId41"/>
    <p:sldId id="307" r:id="rId42"/>
    <p:sldId id="2147483621" r:id="rId43"/>
    <p:sldId id="2147483622" r:id="rId44"/>
    <p:sldId id="293" r:id="rId45"/>
    <p:sldId id="2147483620" r:id="rId46"/>
    <p:sldId id="290" r:id="rId47"/>
    <p:sldId id="2147483601" r:id="rId48"/>
    <p:sldId id="301" r:id="rId49"/>
    <p:sldId id="292" r:id="rId50"/>
    <p:sldId id="2147483591" r:id="rId51"/>
    <p:sldId id="2147483623" r:id="rId52"/>
    <p:sldId id="314" r:id="rId53"/>
    <p:sldId id="2147483612" r:id="rId54"/>
    <p:sldId id="322" r:id="rId55"/>
    <p:sldId id="2147483603" r:id="rId56"/>
    <p:sldId id="321" r:id="rId57"/>
    <p:sldId id="2147483613" r:id="rId58"/>
    <p:sldId id="2147483614" r:id="rId59"/>
    <p:sldId id="323" r:id="rId60"/>
    <p:sldId id="214748360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10392-1D15-42EA-8C03-D1718A06E26F}">
          <p14:sldIdLst>
            <p14:sldId id="2147483624"/>
            <p14:sldId id="2147478166"/>
            <p14:sldId id="2147483577"/>
            <p14:sldId id="271"/>
            <p14:sldId id="302"/>
            <p14:sldId id="260"/>
            <p14:sldId id="2147483611"/>
            <p14:sldId id="262"/>
            <p14:sldId id="2147483589"/>
            <p14:sldId id="2147483587"/>
            <p14:sldId id="2147483606"/>
            <p14:sldId id="266"/>
            <p14:sldId id="2147483421"/>
            <p14:sldId id="272"/>
            <p14:sldId id="257"/>
            <p14:sldId id="258"/>
            <p14:sldId id="259"/>
            <p14:sldId id="2147483599"/>
            <p14:sldId id="2147483600"/>
            <p14:sldId id="2147483617"/>
            <p14:sldId id="2147483415"/>
            <p14:sldId id="2134096602"/>
            <p14:sldId id="2147483592"/>
            <p14:sldId id="2147483615"/>
            <p14:sldId id="2147483593"/>
            <p14:sldId id="2147483594"/>
            <p14:sldId id="2147483590"/>
            <p14:sldId id="2147483625"/>
            <p14:sldId id="295"/>
            <p14:sldId id="296"/>
            <p14:sldId id="306"/>
            <p14:sldId id="307"/>
            <p14:sldId id="2147483621"/>
            <p14:sldId id="2147483622"/>
            <p14:sldId id="293"/>
            <p14:sldId id="2147483620"/>
            <p14:sldId id="290"/>
            <p14:sldId id="2147483601"/>
            <p14:sldId id="301"/>
            <p14:sldId id="292"/>
            <p14:sldId id="2147483591"/>
            <p14:sldId id="2147483623"/>
            <p14:sldId id="314"/>
            <p14:sldId id="2147483612"/>
            <p14:sldId id="322"/>
            <p14:sldId id="2147483603"/>
            <p14:sldId id="321"/>
            <p14:sldId id="2147483613"/>
            <p14:sldId id="2147483614"/>
            <p14:sldId id="323"/>
            <p14:sldId id="21474836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C9B803-650E-96D1-DE1F-CFE91FE1E39F}" name="Davies, Mike" initials="DM" userId="S::mike.davies@intel.com::cdd8d33b-911e-4ecd-96c7-5ef9399620d4" providerId="AD"/>
  <p188:author id="{363B5320-9F5A-4DBF-7909-35E58E20224F}" name="Shiryan, Lital" initials="LS" userId="S::lital.shiryan@intel.com::37d22bd5-4228-4cb8-9a9d-57c3b8e80598" providerId="AD"/>
  <p188:author id="{EF83802C-1073-4CD1-A595-7BD7BF8EFF07}" name="Wasserblat, Moshe" initials="WM" userId="S::moshe.wasserblat@intel.com::0dcdde26-6a66-426c-b563-74c0d24002c9" providerId="AD"/>
  <p188:author id="{88BE4085-209B-4AA9-A3FF-16BCA1EF352A}" name="Rao, Anil" initials="RA" userId="S::anil.rao@intel.com::d4051468-def8-4e3d-bcbb-6e38b0d8c087" providerId="AD"/>
  <p188:author id="{D2CE539D-B6E9-F79E-DFCD-7B1D50D6FA5F}" name="Yuan, Kai" initials="YK" userId="S::kai.yuan@intel.com::2c91b22a-e82a-4149-9378-7c263df3f3ec" providerId="AD"/>
  <p188:author id="{15C51BA7-F279-4126-344F-8F3335FAF9C4}" name="Singer, Gadi" initials="SG" userId="S::gadi.singer@intel.com::9810233e-9760-447c-b29b-b2acb519567c" providerId="AD"/>
  <p188:author id="{4DC99BBD-CA61-C450-99A5-CF8F1A44E51B}" name="Lal, Vasudev" initials="LV" userId="S::vasudev.lal@intel.com::7da749bb-398e-4bb2-8ab1-df7664bda815" providerId="AD"/>
  <p188:author id="{CD113DC1-052B-1D13-4E10-FA9DD3E11F3C}" name="Rivlin, Zev" initials="RZ" userId="S::zev.rivlin@intel.com::d53d58a9-19ce-448c-93b8-772be0460005" providerId="AD"/>
  <p188:author id="{9A4B92F8-D5EF-034A-B725-FDB2600DEC66}" name="Abdelhak, Sherine" initials="SA" userId="S::sherine.abdelhak@intel.com::6541b8f6-8204-4c5d-9834-0b906c200d3b" providerId="AD"/>
  <p188:author id="{818DB6FC-ADC2-DED4-0D1D-5BC33DFE9F95}" name="Ros, German" initials="RG" userId="S::german.ros@intel.com::2c5a6071-7ce7-40c0-a16a-77fdc8fe778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 German" initials="RG" lastIdx="1" clrIdx="0">
    <p:extLst>
      <p:ext uri="{19B8F6BF-5375-455C-9EA6-DF929625EA0E}">
        <p15:presenceInfo xmlns:p15="http://schemas.microsoft.com/office/powerpoint/2012/main" userId="S::german.ros@intel.com::2c5a6071-7ce7-40c0-a16a-77fdc8fe7787" providerId="AD"/>
      </p:ext>
    </p:extLst>
  </p:cmAuthor>
  <p:cmAuthor id="2" name="Rivlin, Zev" initials="RZ" lastIdx="8" clrIdx="1">
    <p:extLst>
      <p:ext uri="{19B8F6BF-5375-455C-9EA6-DF929625EA0E}">
        <p15:presenceInfo xmlns:p15="http://schemas.microsoft.com/office/powerpoint/2012/main" userId="S::zev.rivlin@intel.com::d53d58a9-19ce-448c-93b8-772be0460005" providerId="AD"/>
      </p:ext>
    </p:extLst>
  </p:cmAuthor>
  <p:cmAuthor id="3" name="Willke, Ted" initials="WT" lastIdx="7" clrIdx="2">
    <p:extLst>
      <p:ext uri="{19B8F6BF-5375-455C-9EA6-DF929625EA0E}">
        <p15:presenceInfo xmlns:p15="http://schemas.microsoft.com/office/powerpoint/2012/main" userId="S::ted.willke@intel.com::ab82cce8-e620-42b2-8836-e3e6733221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BF3"/>
    <a:srgbClr val="CBD4E5"/>
    <a:srgbClr val="0068B5"/>
    <a:srgbClr val="000000"/>
    <a:srgbClr val="4C5855"/>
    <a:srgbClr val="171717"/>
    <a:srgbClr val="00206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A7920-FE3F-46F2-A268-8D1FB207A999}" v="2" dt="2025-09-03T13:30:48.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41" y="2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Sean" userId="dfd0ebb9-b6ab-4f5a-8a36-88c998a64e57" providerId="ADAL" clId="{CEFA7920-FE3F-46F2-A268-8D1FB207A999}"/>
    <pc:docChg chg="undo custSel modSld modMainMaster">
      <pc:chgData name="Lee, Sean" userId="dfd0ebb9-b6ab-4f5a-8a36-88c998a64e57" providerId="ADAL" clId="{CEFA7920-FE3F-46F2-A268-8D1FB207A999}" dt="2025-09-03T13:26:45.847" v="22" actId="1076"/>
      <pc:docMkLst>
        <pc:docMk/>
      </pc:docMkLst>
      <pc:sldChg chg="modSp mod">
        <pc:chgData name="Lee, Sean" userId="dfd0ebb9-b6ab-4f5a-8a36-88c998a64e57" providerId="ADAL" clId="{CEFA7920-FE3F-46F2-A268-8D1FB207A999}" dt="2025-09-03T13:26:45.847" v="22" actId="1076"/>
        <pc:sldMkLst>
          <pc:docMk/>
          <pc:sldMk cId="238542361" sldId="306"/>
        </pc:sldMkLst>
        <pc:picChg chg="mod">
          <ac:chgData name="Lee, Sean" userId="dfd0ebb9-b6ab-4f5a-8a36-88c998a64e57" providerId="ADAL" clId="{CEFA7920-FE3F-46F2-A268-8D1FB207A999}" dt="2025-09-03T13:26:45.847" v="22" actId="1076"/>
          <ac:picMkLst>
            <pc:docMk/>
            <pc:sldMk cId="238542361" sldId="306"/>
            <ac:picMk id="10" creationId="{F9DB82A0-A517-69CC-E58B-040B4F8DC8E4}"/>
          </ac:picMkLst>
        </pc:picChg>
      </pc:sldChg>
      <pc:sldChg chg="delSp mod">
        <pc:chgData name="Lee, Sean" userId="dfd0ebb9-b6ab-4f5a-8a36-88c998a64e57" providerId="ADAL" clId="{CEFA7920-FE3F-46F2-A268-8D1FB207A999}" dt="2025-09-03T13:26:28.934" v="20" actId="478"/>
        <pc:sldMkLst>
          <pc:docMk/>
          <pc:sldMk cId="1272862401" sldId="323"/>
        </pc:sldMkLst>
        <pc:picChg chg="del">
          <ac:chgData name="Lee, Sean" userId="dfd0ebb9-b6ab-4f5a-8a36-88c998a64e57" providerId="ADAL" clId="{CEFA7920-FE3F-46F2-A268-8D1FB207A999}" dt="2025-09-03T13:26:28.934" v="20" actId="478"/>
          <ac:picMkLst>
            <pc:docMk/>
            <pc:sldMk cId="1272862401" sldId="323"/>
            <ac:picMk id="3" creationId="{ABCF6DF8-FDCE-B7B6-A319-03A9865FBAFC}"/>
          </ac:picMkLst>
        </pc:picChg>
      </pc:sldChg>
      <pc:sldChg chg="delSp mod">
        <pc:chgData name="Lee, Sean" userId="dfd0ebb9-b6ab-4f5a-8a36-88c998a64e57" providerId="ADAL" clId="{CEFA7920-FE3F-46F2-A268-8D1FB207A999}" dt="2025-09-03T13:10:30.009" v="14" actId="478"/>
        <pc:sldMkLst>
          <pc:docMk/>
          <pc:sldMk cId="564135634" sldId="2147483589"/>
        </pc:sldMkLst>
        <pc:spChg chg="del">
          <ac:chgData name="Lee, Sean" userId="dfd0ebb9-b6ab-4f5a-8a36-88c998a64e57" providerId="ADAL" clId="{CEFA7920-FE3F-46F2-A268-8D1FB207A999}" dt="2025-09-03T13:10:30.009" v="14" actId="478"/>
          <ac:spMkLst>
            <pc:docMk/>
            <pc:sldMk cId="564135634" sldId="2147483589"/>
            <ac:spMk id="3" creationId="{2D641146-7042-E7D0-0C30-66445B97D4F3}"/>
          </ac:spMkLst>
        </pc:spChg>
      </pc:sldChg>
      <pc:sldMasterChg chg="modSldLayout">
        <pc:chgData name="Lee, Sean" userId="dfd0ebb9-b6ab-4f5a-8a36-88c998a64e57" providerId="ADAL" clId="{CEFA7920-FE3F-46F2-A268-8D1FB207A999}" dt="2025-09-03T13:09:55.101" v="4" actId="478"/>
        <pc:sldMasterMkLst>
          <pc:docMk/>
          <pc:sldMasterMk cId="3943853468" sldId="2147483884"/>
        </pc:sldMasterMkLst>
        <pc:sldLayoutChg chg="delSp mod">
          <pc:chgData name="Lee, Sean" userId="dfd0ebb9-b6ab-4f5a-8a36-88c998a64e57" providerId="ADAL" clId="{CEFA7920-FE3F-46F2-A268-8D1FB207A999}" dt="2025-09-03T13:09:55.101" v="4" actId="478"/>
          <pc:sldLayoutMkLst>
            <pc:docMk/>
            <pc:sldMasterMk cId="3943853468" sldId="2147483884"/>
            <pc:sldLayoutMk cId="2880628611" sldId="2147483888"/>
          </pc:sldLayoutMkLst>
          <pc:spChg chg="del">
            <ac:chgData name="Lee, Sean" userId="dfd0ebb9-b6ab-4f5a-8a36-88c998a64e57" providerId="ADAL" clId="{CEFA7920-FE3F-46F2-A268-8D1FB207A999}" dt="2025-09-03T13:09:55.101" v="4" actId="478"/>
            <ac:spMkLst>
              <pc:docMk/>
              <pc:sldMasterMk cId="3943853468" sldId="2147483884"/>
              <pc:sldLayoutMk cId="2880628611" sldId="2147483888"/>
              <ac:spMk id="2" creationId="{B12E2576-71B6-4BBF-97A3-FD28B7C678A1}"/>
            </ac:spMkLst>
          </pc:spChg>
        </pc:sldLayoutChg>
      </pc:sldMasterChg>
      <pc:sldMasterChg chg="delSp mod">
        <pc:chgData name="Lee, Sean" userId="dfd0ebb9-b6ab-4f5a-8a36-88c998a64e57" providerId="ADAL" clId="{CEFA7920-FE3F-46F2-A268-8D1FB207A999}" dt="2025-09-03T13:10:14.456" v="10" actId="478"/>
        <pc:sldMasterMkLst>
          <pc:docMk/>
          <pc:sldMasterMk cId="3987924009" sldId="2147483930"/>
        </pc:sldMasterMkLst>
        <pc:spChg chg="del">
          <ac:chgData name="Lee, Sean" userId="dfd0ebb9-b6ab-4f5a-8a36-88c998a64e57" providerId="ADAL" clId="{CEFA7920-FE3F-46F2-A268-8D1FB207A999}" dt="2025-09-03T13:10:14.456" v="10" actId="478"/>
          <ac:spMkLst>
            <pc:docMk/>
            <pc:sldMasterMk cId="3987924009" sldId="2147483930"/>
            <ac:spMk id="13" creationId="{5C939656-D7CE-4FE2-81DB-CB9F9B679140}"/>
          </ac:spMkLst>
        </pc:spChg>
      </pc:sldMasterChg>
      <pc:sldMasterChg chg="delSp mod modSldLayout">
        <pc:chgData name="Lee, Sean" userId="dfd0ebb9-b6ab-4f5a-8a36-88c998a64e57" providerId="ADAL" clId="{CEFA7920-FE3F-46F2-A268-8D1FB207A999}" dt="2025-09-03T13:10:33.382" v="15" actId="478"/>
        <pc:sldMasterMkLst>
          <pc:docMk/>
          <pc:sldMasterMk cId="2432948240" sldId="2147483982"/>
        </pc:sldMasterMkLst>
        <pc:spChg chg="del">
          <ac:chgData name="Lee, Sean" userId="dfd0ebb9-b6ab-4f5a-8a36-88c998a64e57" providerId="ADAL" clId="{CEFA7920-FE3F-46F2-A268-8D1FB207A999}" dt="2025-09-03T13:09:49.048" v="2" actId="478"/>
          <ac:spMkLst>
            <pc:docMk/>
            <pc:sldMasterMk cId="2432948240" sldId="2147483982"/>
            <ac:spMk id="10" creationId="{EB2CEC14-36F2-4D3C-81AA-BD03AC41E4F0}"/>
          </ac:spMkLst>
        </pc:spChg>
        <pc:sldLayoutChg chg="delSp mod">
          <pc:chgData name="Lee, Sean" userId="dfd0ebb9-b6ab-4f5a-8a36-88c998a64e57" providerId="ADAL" clId="{CEFA7920-FE3F-46F2-A268-8D1FB207A999}" dt="2025-09-03T13:10:33.382" v="15" actId="478"/>
          <pc:sldLayoutMkLst>
            <pc:docMk/>
            <pc:sldMasterMk cId="2432948240" sldId="2147483982"/>
            <pc:sldLayoutMk cId="2834839974" sldId="2147483983"/>
          </pc:sldLayoutMkLst>
          <pc:spChg chg="del">
            <ac:chgData name="Lee, Sean" userId="dfd0ebb9-b6ab-4f5a-8a36-88c998a64e57" providerId="ADAL" clId="{CEFA7920-FE3F-46F2-A268-8D1FB207A999}" dt="2025-09-03T13:10:33.382" v="15" actId="478"/>
            <ac:spMkLst>
              <pc:docMk/>
              <pc:sldMasterMk cId="2432948240" sldId="2147483982"/>
              <pc:sldLayoutMk cId="2834839974" sldId="2147483983"/>
              <ac:spMk id="15" creationId="{C876F298-9A74-4F31-8D6B-9BCFCBCA27E4}"/>
            </ac:spMkLst>
          </pc:spChg>
        </pc:sldLayoutChg>
        <pc:sldLayoutChg chg="delSp mod">
          <pc:chgData name="Lee, Sean" userId="dfd0ebb9-b6ab-4f5a-8a36-88c998a64e57" providerId="ADAL" clId="{CEFA7920-FE3F-46F2-A268-8D1FB207A999}" dt="2025-09-03T13:09:58.237" v="5" actId="478"/>
          <pc:sldLayoutMkLst>
            <pc:docMk/>
            <pc:sldMasterMk cId="2432948240" sldId="2147483982"/>
            <pc:sldLayoutMk cId="468448192" sldId="2147483984"/>
          </pc:sldLayoutMkLst>
          <pc:spChg chg="del">
            <ac:chgData name="Lee, Sean" userId="dfd0ebb9-b6ab-4f5a-8a36-88c998a64e57" providerId="ADAL" clId="{CEFA7920-FE3F-46F2-A268-8D1FB207A999}" dt="2025-09-03T13:09:58.237" v="5" actId="478"/>
            <ac:spMkLst>
              <pc:docMk/>
              <pc:sldMasterMk cId="2432948240" sldId="2147483982"/>
              <pc:sldLayoutMk cId="468448192" sldId="2147483984"/>
              <ac:spMk id="22" creationId="{B585D419-83C4-4556-AA90-390B4691B571}"/>
            </ac:spMkLst>
          </pc:spChg>
        </pc:sldLayoutChg>
      </pc:sldMasterChg>
      <pc:sldMasterChg chg="delSp mod">
        <pc:chgData name="Lee, Sean" userId="dfd0ebb9-b6ab-4f5a-8a36-88c998a64e57" providerId="ADAL" clId="{CEFA7920-FE3F-46F2-A268-8D1FB207A999}" dt="2025-09-03T13:10:48.175" v="19" actId="478"/>
        <pc:sldMasterMkLst>
          <pc:docMk/>
          <pc:sldMasterMk cId="332075942" sldId="2147484167"/>
        </pc:sldMasterMkLst>
        <pc:spChg chg="del">
          <ac:chgData name="Lee, Sean" userId="dfd0ebb9-b6ab-4f5a-8a36-88c998a64e57" providerId="ADAL" clId="{CEFA7920-FE3F-46F2-A268-8D1FB207A999}" dt="2025-09-03T13:10:44.042" v="18" actId="478"/>
          <ac:spMkLst>
            <pc:docMk/>
            <pc:sldMasterMk cId="332075942" sldId="2147484167"/>
            <ac:spMk id="57" creationId="{5C03B042-54B8-4620-B2C4-858521F7039E}"/>
          </ac:spMkLst>
        </pc:spChg>
        <pc:spChg chg="del">
          <ac:chgData name="Lee, Sean" userId="dfd0ebb9-b6ab-4f5a-8a36-88c998a64e57" providerId="ADAL" clId="{CEFA7920-FE3F-46F2-A268-8D1FB207A999}" dt="2025-09-03T13:10:48.175" v="19" actId="478"/>
          <ac:spMkLst>
            <pc:docMk/>
            <pc:sldMasterMk cId="332075942" sldId="2147484167"/>
            <ac:spMk id="61" creationId="{5676C5F4-8FE7-4501-B0B6-B5C1CBC4BEC6}"/>
          </ac:spMkLst>
        </pc:spChg>
      </pc:sldMasterChg>
      <pc:sldMasterChg chg="delSp mod modSldLayout">
        <pc:chgData name="Lee, Sean" userId="dfd0ebb9-b6ab-4f5a-8a36-88c998a64e57" providerId="ADAL" clId="{CEFA7920-FE3F-46F2-A268-8D1FB207A999}" dt="2025-09-03T13:10:21.216" v="12" actId="478"/>
        <pc:sldMasterMkLst>
          <pc:docMk/>
          <pc:sldMasterMk cId="3595576949" sldId="2147484185"/>
        </pc:sldMasterMkLst>
        <pc:spChg chg="del">
          <ac:chgData name="Lee, Sean" userId="dfd0ebb9-b6ab-4f5a-8a36-88c998a64e57" providerId="ADAL" clId="{CEFA7920-FE3F-46F2-A268-8D1FB207A999}" dt="2025-09-03T13:09:52.519" v="3" actId="478"/>
          <ac:spMkLst>
            <pc:docMk/>
            <pc:sldMasterMk cId="3595576949" sldId="2147484185"/>
            <ac:spMk id="13" creationId="{5C939656-D7CE-4FE2-81DB-CB9F9B679140}"/>
          </ac:spMkLst>
        </pc:spChg>
        <pc:sldLayoutChg chg="delSp mod">
          <pc:chgData name="Lee, Sean" userId="dfd0ebb9-b6ab-4f5a-8a36-88c998a64e57" providerId="ADAL" clId="{CEFA7920-FE3F-46F2-A268-8D1FB207A999}" dt="2025-09-03T13:10:21.216" v="12" actId="478"/>
          <pc:sldLayoutMkLst>
            <pc:docMk/>
            <pc:sldMasterMk cId="3595576949" sldId="2147484185"/>
            <pc:sldLayoutMk cId="3981396538" sldId="2147484203"/>
          </pc:sldLayoutMkLst>
          <pc:spChg chg="del">
            <ac:chgData name="Lee, Sean" userId="dfd0ebb9-b6ab-4f5a-8a36-88c998a64e57" providerId="ADAL" clId="{CEFA7920-FE3F-46F2-A268-8D1FB207A999}" dt="2025-09-03T13:10:21.216" v="12" actId="478"/>
            <ac:spMkLst>
              <pc:docMk/>
              <pc:sldMasterMk cId="3595576949" sldId="2147484185"/>
              <pc:sldLayoutMk cId="3981396538" sldId="2147484203"/>
              <ac:spMk id="13" creationId="{ED4D76E8-466A-4C06-9261-BDE1AA914749}"/>
            </ac:spMkLst>
          </pc:spChg>
        </pc:sldLayoutChg>
      </pc:sldMasterChg>
      <pc:sldMasterChg chg="delSp mod modSldLayout">
        <pc:chgData name="Lee, Sean" userId="dfd0ebb9-b6ab-4f5a-8a36-88c998a64e57" providerId="ADAL" clId="{CEFA7920-FE3F-46F2-A268-8D1FB207A999}" dt="2025-09-03T13:10:40.355" v="17" actId="478"/>
        <pc:sldMasterMkLst>
          <pc:docMk/>
          <pc:sldMasterMk cId="2922942206" sldId="2147484260"/>
        </pc:sldMasterMkLst>
        <pc:spChg chg="del">
          <ac:chgData name="Lee, Sean" userId="dfd0ebb9-b6ab-4f5a-8a36-88c998a64e57" providerId="ADAL" clId="{CEFA7920-FE3F-46F2-A268-8D1FB207A999}" dt="2025-09-03T13:10:17.562" v="11" actId="478"/>
          <ac:spMkLst>
            <pc:docMk/>
            <pc:sldMasterMk cId="2922942206" sldId="2147484260"/>
            <ac:spMk id="100" creationId="{9AE14EC2-CB0F-4A11-AD51-A232D5A65E53}"/>
          </ac:spMkLst>
        </pc:spChg>
        <pc:sldLayoutChg chg="delSp mod">
          <pc:chgData name="Lee, Sean" userId="dfd0ebb9-b6ab-4f5a-8a36-88c998a64e57" providerId="ADAL" clId="{CEFA7920-FE3F-46F2-A268-8D1FB207A999}" dt="2025-09-03T13:10:01.353" v="6" actId="478"/>
          <pc:sldLayoutMkLst>
            <pc:docMk/>
            <pc:sldMasterMk cId="2922942206" sldId="2147484260"/>
            <pc:sldLayoutMk cId="192818171" sldId="2147484275"/>
          </pc:sldLayoutMkLst>
          <pc:spChg chg="del">
            <ac:chgData name="Lee, Sean" userId="dfd0ebb9-b6ab-4f5a-8a36-88c998a64e57" providerId="ADAL" clId="{CEFA7920-FE3F-46F2-A268-8D1FB207A999}" dt="2025-09-03T13:10:01.353" v="6" actId="478"/>
            <ac:spMkLst>
              <pc:docMk/>
              <pc:sldMasterMk cId="2922942206" sldId="2147484260"/>
              <pc:sldLayoutMk cId="192818171" sldId="2147484275"/>
              <ac:spMk id="36" creationId="{7A26B891-A884-4B53-A618-C54AEE383D66}"/>
            </ac:spMkLst>
          </pc:spChg>
        </pc:sldLayoutChg>
        <pc:sldLayoutChg chg="delSp mod">
          <pc:chgData name="Lee, Sean" userId="dfd0ebb9-b6ab-4f5a-8a36-88c998a64e57" providerId="ADAL" clId="{CEFA7920-FE3F-46F2-A268-8D1FB207A999}" dt="2025-09-03T13:10:40.355" v="17" actId="478"/>
          <pc:sldLayoutMkLst>
            <pc:docMk/>
            <pc:sldMasterMk cId="2922942206" sldId="2147484260"/>
            <pc:sldLayoutMk cId="1144621319" sldId="2147484276"/>
          </pc:sldLayoutMkLst>
          <pc:spChg chg="del">
            <ac:chgData name="Lee, Sean" userId="dfd0ebb9-b6ab-4f5a-8a36-88c998a64e57" providerId="ADAL" clId="{CEFA7920-FE3F-46F2-A268-8D1FB207A999}" dt="2025-09-03T13:10:40.355" v="17" actId="478"/>
            <ac:spMkLst>
              <pc:docMk/>
              <pc:sldMasterMk cId="2922942206" sldId="2147484260"/>
              <pc:sldLayoutMk cId="1144621319" sldId="2147484276"/>
              <ac:spMk id="36" creationId="{7A26B891-A884-4B53-A618-C54AEE383D66}"/>
            </ac:spMkLst>
          </pc:spChg>
        </pc:sldLayoutChg>
        <pc:sldLayoutChg chg="delSp mod">
          <pc:chgData name="Lee, Sean" userId="dfd0ebb9-b6ab-4f5a-8a36-88c998a64e57" providerId="ADAL" clId="{CEFA7920-FE3F-46F2-A268-8D1FB207A999}" dt="2025-09-03T13:10:04.560" v="7" actId="478"/>
          <pc:sldLayoutMkLst>
            <pc:docMk/>
            <pc:sldMasterMk cId="2922942206" sldId="2147484260"/>
            <pc:sldLayoutMk cId="594932843" sldId="2147484277"/>
          </pc:sldLayoutMkLst>
          <pc:spChg chg="del">
            <ac:chgData name="Lee, Sean" userId="dfd0ebb9-b6ab-4f5a-8a36-88c998a64e57" providerId="ADAL" clId="{CEFA7920-FE3F-46F2-A268-8D1FB207A999}" dt="2025-09-03T13:10:04.560" v="7" actId="478"/>
            <ac:spMkLst>
              <pc:docMk/>
              <pc:sldMasterMk cId="2922942206" sldId="2147484260"/>
              <pc:sldLayoutMk cId="594932843" sldId="2147484277"/>
              <ac:spMk id="81" creationId="{8573DAA2-83A9-4C74-8F98-29FEBACF68A1}"/>
            </ac:spMkLst>
          </pc:spChg>
        </pc:sldLayoutChg>
        <pc:sldLayoutChg chg="delSp mod">
          <pc:chgData name="Lee, Sean" userId="dfd0ebb9-b6ab-4f5a-8a36-88c998a64e57" providerId="ADAL" clId="{CEFA7920-FE3F-46F2-A268-8D1FB207A999}" dt="2025-09-03T13:10:26.282" v="13" actId="478"/>
          <pc:sldLayoutMkLst>
            <pc:docMk/>
            <pc:sldMasterMk cId="2922942206" sldId="2147484260"/>
            <pc:sldLayoutMk cId="4280269716" sldId="2147484278"/>
          </pc:sldLayoutMkLst>
          <pc:spChg chg="del">
            <ac:chgData name="Lee, Sean" userId="dfd0ebb9-b6ab-4f5a-8a36-88c998a64e57" providerId="ADAL" clId="{CEFA7920-FE3F-46F2-A268-8D1FB207A999}" dt="2025-09-03T13:10:26.282" v="13" actId="478"/>
            <ac:spMkLst>
              <pc:docMk/>
              <pc:sldMasterMk cId="2922942206" sldId="2147484260"/>
              <pc:sldLayoutMk cId="4280269716" sldId="2147484278"/>
              <ac:spMk id="81" creationId="{8573DAA2-83A9-4C74-8F98-29FEBACF68A1}"/>
            </ac:spMkLst>
          </pc:spChg>
        </pc:sldLayoutChg>
        <pc:sldLayoutChg chg="delSp mod">
          <pc:chgData name="Lee, Sean" userId="dfd0ebb9-b6ab-4f5a-8a36-88c998a64e57" providerId="ADAL" clId="{CEFA7920-FE3F-46F2-A268-8D1FB207A999}" dt="2025-09-03T13:10:08.679" v="8" actId="478"/>
          <pc:sldLayoutMkLst>
            <pc:docMk/>
            <pc:sldMasterMk cId="2922942206" sldId="2147484260"/>
            <pc:sldLayoutMk cId="1523723450" sldId="2147484279"/>
          </pc:sldLayoutMkLst>
          <pc:spChg chg="del">
            <ac:chgData name="Lee, Sean" userId="dfd0ebb9-b6ab-4f5a-8a36-88c998a64e57" providerId="ADAL" clId="{CEFA7920-FE3F-46F2-A268-8D1FB207A999}" dt="2025-09-03T13:10:08.679" v="8" actId="478"/>
            <ac:spMkLst>
              <pc:docMk/>
              <pc:sldMasterMk cId="2922942206" sldId="2147484260"/>
              <pc:sldLayoutMk cId="1523723450" sldId="2147484279"/>
              <ac:spMk id="9" creationId="{2B3C029B-FC26-4FDB-BB8D-BD29C20F180F}"/>
            </ac:spMkLst>
          </pc:spChg>
        </pc:sldLayoutChg>
        <pc:sldLayoutChg chg="delSp mod">
          <pc:chgData name="Lee, Sean" userId="dfd0ebb9-b6ab-4f5a-8a36-88c998a64e57" providerId="ADAL" clId="{CEFA7920-FE3F-46F2-A268-8D1FB207A999}" dt="2025-09-03T13:10:36.938" v="16" actId="478"/>
          <pc:sldLayoutMkLst>
            <pc:docMk/>
            <pc:sldMasterMk cId="2922942206" sldId="2147484260"/>
            <pc:sldLayoutMk cId="1037738596" sldId="2147484281"/>
          </pc:sldLayoutMkLst>
          <pc:spChg chg="del">
            <ac:chgData name="Lee, Sean" userId="dfd0ebb9-b6ab-4f5a-8a36-88c998a64e57" providerId="ADAL" clId="{CEFA7920-FE3F-46F2-A268-8D1FB207A999}" dt="2025-09-03T13:10:36.938" v="16" actId="478"/>
            <ac:spMkLst>
              <pc:docMk/>
              <pc:sldMasterMk cId="2922942206" sldId="2147484260"/>
              <pc:sldLayoutMk cId="1037738596" sldId="2147484281"/>
              <ac:spMk id="53" creationId="{1060A7BF-D076-40C3-BBC9-C20ACC911307}"/>
            </ac:spMkLst>
          </pc:spChg>
        </pc:sldLayoutChg>
        <pc:sldLayoutChg chg="delSp mod">
          <pc:chgData name="Lee, Sean" userId="dfd0ebb9-b6ab-4f5a-8a36-88c998a64e57" providerId="ADAL" clId="{CEFA7920-FE3F-46F2-A268-8D1FB207A999}" dt="2025-09-03T13:10:11.170" v="9" actId="478"/>
          <pc:sldLayoutMkLst>
            <pc:docMk/>
            <pc:sldMasterMk cId="2922942206" sldId="2147484260"/>
            <pc:sldLayoutMk cId="1232450658" sldId="2147484283"/>
          </pc:sldLayoutMkLst>
          <pc:spChg chg="del">
            <ac:chgData name="Lee, Sean" userId="dfd0ebb9-b6ab-4f5a-8a36-88c998a64e57" providerId="ADAL" clId="{CEFA7920-FE3F-46F2-A268-8D1FB207A999}" dt="2025-09-03T13:10:11.170" v="9" actId="478"/>
            <ac:spMkLst>
              <pc:docMk/>
              <pc:sldMasterMk cId="2922942206" sldId="2147484260"/>
              <pc:sldLayoutMk cId="1232450658" sldId="2147484283"/>
              <ac:spMk id="9" creationId="{2B3C029B-FC26-4FDB-BB8D-BD29C20F180F}"/>
            </ac:spMkLst>
          </pc:spChg>
        </pc:sldLayoutChg>
        <pc:sldLayoutChg chg="delSp mod">
          <pc:chgData name="Lee, Sean" userId="dfd0ebb9-b6ab-4f5a-8a36-88c998a64e57" providerId="ADAL" clId="{CEFA7920-FE3F-46F2-A268-8D1FB207A999}" dt="2025-09-03T13:08:55.210" v="1" actId="478"/>
          <pc:sldLayoutMkLst>
            <pc:docMk/>
            <pc:sldMasterMk cId="2922942206" sldId="2147484260"/>
            <pc:sldLayoutMk cId="1212102189" sldId="2147484286"/>
          </pc:sldLayoutMkLst>
          <pc:spChg chg="del">
            <ac:chgData name="Lee, Sean" userId="dfd0ebb9-b6ab-4f5a-8a36-88c998a64e57" providerId="ADAL" clId="{CEFA7920-FE3F-46F2-A268-8D1FB207A999}" dt="2025-09-03T13:08:55.210" v="1" actId="478"/>
            <ac:spMkLst>
              <pc:docMk/>
              <pc:sldMasterMk cId="2922942206" sldId="2147484260"/>
              <pc:sldLayoutMk cId="1212102189" sldId="2147484286"/>
              <ac:spMk id="15" creationId="{A0931D20-FA3E-40D1-AFC4-566ECD6CFC68}"/>
            </ac:spMkLst>
          </pc:spChg>
          <pc:spChg chg="del">
            <ac:chgData name="Lee, Sean" userId="dfd0ebb9-b6ab-4f5a-8a36-88c998a64e57" providerId="ADAL" clId="{CEFA7920-FE3F-46F2-A268-8D1FB207A999}" dt="2025-09-03T13:08:50.827" v="0" actId="478"/>
            <ac:spMkLst>
              <pc:docMk/>
              <pc:sldMasterMk cId="2922942206" sldId="2147484260"/>
              <pc:sldLayoutMk cId="1212102189" sldId="2147484286"/>
              <ac:spMk id="18" creationId="{C31ED3AD-660C-4007-8F3F-E946F712EB59}"/>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4B1A6-679C-564D-81B3-1A2EC63882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0C802D-479F-AE48-9687-FE4C61FA8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1FF8F-D06F-4B4F-94FB-49C610B8D4D0}" type="datetimeFigureOut">
              <a:rPr lang="en-US" smtClean="0"/>
              <a:t>9/3/2025</a:t>
            </a:fld>
            <a:endParaRPr lang="en-US"/>
          </a:p>
        </p:txBody>
      </p:sp>
      <p:sp>
        <p:nvSpPr>
          <p:cNvPr id="4" name="Footer Placeholder 3">
            <a:extLst>
              <a:ext uri="{FF2B5EF4-FFF2-40B4-BE49-F238E27FC236}">
                <a16:creationId xmlns:a16="http://schemas.microsoft.com/office/drawing/2014/main" id="{8752757A-21C3-2643-AAFD-6469D6C56A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7261E8-F078-C24D-9B9D-D41C482E9F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AFF4D2-6A94-AA45-9F18-57CE09F81914}" type="slidenum">
              <a:rPr lang="en-US" smtClean="0"/>
              <a:t>‹#›</a:t>
            </a:fld>
            <a:endParaRPr lang="en-US"/>
          </a:p>
        </p:txBody>
      </p:sp>
    </p:spTree>
    <p:extLst>
      <p:ext uri="{BB962C8B-B14F-4D97-AF65-F5344CB8AC3E}">
        <p14:creationId xmlns:p14="http://schemas.microsoft.com/office/powerpoint/2010/main" val="1891695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42B6B-0A36-4347-9530-758DBC365AB1}"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71437-82AA-F648-B3D7-7F0C2F2DCD82}" type="slidenum">
              <a:rPr lang="en-US" smtClean="0"/>
              <a:t>‹#›</a:t>
            </a:fld>
            <a:endParaRPr lang="en-US"/>
          </a:p>
        </p:txBody>
      </p:sp>
    </p:spTree>
    <p:extLst>
      <p:ext uri="{BB962C8B-B14F-4D97-AF65-F5344CB8AC3E}">
        <p14:creationId xmlns:p14="http://schemas.microsoft.com/office/powerpoint/2010/main" val="200951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F_7IPm7f1vI"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youtube.com/watch?v=cpraXaw7dyc"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GzX1qOIO1bE"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youtube.com/watch?v=x3MpHO8xcIk&amp;list=PL8INQS41yIUpvIH6S_oU99vBGQ7ZBBLAY&amp;index=47" TargetMode="External"/><Relationship Id="rId4" Type="http://schemas.openxmlformats.org/officeDocument/2006/relationships/hyperlink" Target="https://www.youtube.com/watch?v=bUrLuUxv9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977AD-059E-CBB7-E5B7-929599017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347E3-3C8C-D70D-D629-7305F86E6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5CCB9-9334-4FCB-DCA8-866F3D3AE4A2}"/>
              </a:ext>
            </a:extLst>
          </p:cNvPr>
          <p:cNvSpPr>
            <a:spLocks noGrp="1"/>
          </p:cNvSpPr>
          <p:nvPr>
            <p:ph type="body" idx="1"/>
          </p:nvPr>
        </p:nvSpPr>
        <p:spPr/>
        <p:txBody>
          <a:bodyPr/>
          <a:lstStyle/>
          <a:p>
            <a:r>
              <a:rPr lang="en-US"/>
              <a:t>Huge shift in AI technology trend -&gt; pre-training scaling law is dead and big and monolithic models -&gt; smaller, disaggregated and smarter models.</a:t>
            </a:r>
          </a:p>
          <a:p>
            <a:r>
              <a:rPr lang="en-US"/>
              <a:t>Model distillation</a:t>
            </a:r>
          </a:p>
          <a:p>
            <a:r>
              <a:rPr lang="en-US"/>
              <a:t>Fine-tuning for domain specific model</a:t>
            </a:r>
          </a:p>
          <a:p>
            <a:r>
              <a:rPr lang="en-US"/>
              <a:t>Model algorithm changes</a:t>
            </a:r>
          </a:p>
          <a:p>
            <a:r>
              <a:rPr lang="en-US"/>
              <a:t>the focus from solely relying on pretrained knowledge to empower the model for additional processing and reasoning during inferencing, leading to better performance and more suitable for complex tasks.</a:t>
            </a:r>
          </a:p>
          <a:p>
            <a:r>
              <a:rPr lang="en-US"/>
              <a:t>Accenture analysis showed that &lt;100B model will be dominant in future, especially for cost sensitive enterprise market.</a:t>
            </a:r>
          </a:p>
        </p:txBody>
      </p:sp>
      <p:sp>
        <p:nvSpPr>
          <p:cNvPr id="4" name="Slide Number Placeholder 3">
            <a:extLst>
              <a:ext uri="{FF2B5EF4-FFF2-40B4-BE49-F238E27FC236}">
                <a16:creationId xmlns:a16="http://schemas.microsoft.com/office/drawing/2014/main" id="{B950CA5E-C28B-40C3-AF89-FA11CD468AC0}"/>
              </a:ext>
            </a:extLst>
          </p:cNvPr>
          <p:cNvSpPr>
            <a:spLocks noGrp="1"/>
          </p:cNvSpPr>
          <p:nvPr>
            <p:ph type="sldNum" sz="quarter" idx="5"/>
          </p:nvPr>
        </p:nvSpPr>
        <p:spPr/>
        <p:txBody>
          <a:bodyPr/>
          <a:lstStyle/>
          <a:p>
            <a:fld id="{47EEAB6F-27C7-49FE-9DE0-D50D9A3B0064}" type="slidenum">
              <a:rPr lang="en-US" smtClean="0"/>
              <a:t>3</a:t>
            </a:fld>
            <a:endParaRPr lang="en-US"/>
          </a:p>
        </p:txBody>
      </p:sp>
    </p:spTree>
    <p:extLst>
      <p:ext uri="{BB962C8B-B14F-4D97-AF65-F5344CB8AC3E}">
        <p14:creationId xmlns:p14="http://schemas.microsoft.com/office/powerpoint/2010/main" val="132593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o2 is a 5'6” tall humanoid robot that weighs 155 pounds. It can carry 44 pounds, work for five hours before needing to recharge, and walk at just under three miles per hour. CA company</a:t>
            </a:r>
          </a:p>
          <a:p>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Boston Dynamics Atlas 001 – Speed 5 miles/h; Atlas uses a mixture of titanium and aluminum 3D printed parts to give it the strength-to-weight ratio necessary for leaps and somersaults. Height 1.5 m Weight  89 kg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hlinkClick r:id="rId3"/>
              </a:rPr>
              <a:t>Boston Dynamics Atlas</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Tesla Optimus – Height 5 ft 8 in (173 cm); Weight 160 </a:t>
            </a:r>
            <a:r>
              <a:rPr kumimoji="0" lang="en-US" sz="1600" b="0" i="0" u="none" strike="noStrike" kern="1200" cap="none" spc="0" normalizeH="0" baseline="0" noProof="0" err="1">
                <a:ln>
                  <a:noFill/>
                </a:ln>
                <a:solidFill>
                  <a:prstClr val="black"/>
                </a:solidFill>
                <a:effectLst/>
                <a:uLnTx/>
                <a:uFillTx/>
                <a:latin typeface="Aptos" panose="02110004020202020204"/>
                <a:ea typeface="+mn-ea"/>
                <a:cs typeface="+mn-cs"/>
              </a:rPr>
              <a:t>lb</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(73 kg);  Carrying capacity 45 </a:t>
            </a:r>
            <a:r>
              <a:rPr kumimoji="0" lang="en-US" sz="1600" b="0" i="0" u="none" strike="noStrike" kern="1200" cap="none" spc="0" normalizeH="0" baseline="0" noProof="0" err="1">
                <a:ln>
                  <a:noFill/>
                </a:ln>
                <a:solidFill>
                  <a:prstClr val="black"/>
                </a:solidFill>
                <a:effectLst/>
                <a:uLnTx/>
                <a:uFillTx/>
                <a:latin typeface="Aptos" panose="02110004020202020204"/>
                <a:ea typeface="+mn-ea"/>
                <a:cs typeface="+mn-cs"/>
              </a:rPr>
              <a:t>lb</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(20 kg); Speed 5 mph (8kph)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hlinkClick r:id="rId4"/>
              </a:rPr>
              <a:t>Tesla Optimus</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a:p>
        </p:txBody>
      </p:sp>
    </p:spTree>
    <p:extLst>
      <p:ext uri="{BB962C8B-B14F-4D97-AF65-F5344CB8AC3E}">
        <p14:creationId xmlns:p14="http://schemas.microsoft.com/office/powerpoint/2010/main" val="284395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B9EB8-BF10-4266-B21C-50996FA03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3C4A1-6A92-2AD8-4E8F-732A8DF26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0D73A-D277-78E0-4344-27405BFBF96E}"/>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Unitree G1 is about 127 centimeters tall and weighs about 35 kilograms. The walking speed of G1 is about 4.5 miles/h.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hlinkClick r:id="rId3"/>
              </a:rPr>
              <a:t>Unitree G1</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1X Neo – 5.4 feet tall and weighing just 66 pounds. Height ~ 167cm; Weight ~ 30kg; Lifts ~ 70kg; Carries ~ 20kg; Speed (Walking) 4kmh; Speed (Running) 12kmh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hlinkClick r:id="rId4"/>
              </a:rPr>
              <a:t>1x Neo</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hlinkClick r:id="rId5"/>
              </a:rPr>
              <a:t>Realbotix: Advancing Realistic Humanoid Robots</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 Aria</a:t>
            </a:r>
          </a:p>
          <a:p>
            <a:endParaRPr lang="en-US"/>
          </a:p>
        </p:txBody>
      </p:sp>
      <p:sp>
        <p:nvSpPr>
          <p:cNvPr id="4" name="Slide Number Placeholder 3">
            <a:extLst>
              <a:ext uri="{FF2B5EF4-FFF2-40B4-BE49-F238E27FC236}">
                <a16:creationId xmlns:a16="http://schemas.microsoft.com/office/drawing/2014/main" id="{9766A010-C145-7E0B-FF09-219A7C38172B}"/>
              </a:ext>
            </a:extLst>
          </p:cNvPr>
          <p:cNvSpPr>
            <a:spLocks noGrp="1"/>
          </p:cNvSpPr>
          <p:nvPr>
            <p:ph type="sldNum" sz="quarter" idx="5"/>
          </p:nvPr>
        </p:nvSpPr>
        <p:spPr/>
        <p:txBody>
          <a:bodyPr/>
          <a:lstStyle/>
          <a:p>
            <a:fld id="{22289C57-55D7-40A4-A101-E74FAC7A092B}" type="slidenum">
              <a:rPr lang="en-US" smtClean="0"/>
              <a:t>38</a:t>
            </a:fld>
            <a:endParaRPr lang="en-US"/>
          </a:p>
        </p:txBody>
      </p:sp>
    </p:spTree>
    <p:extLst>
      <p:ext uri="{BB962C8B-B14F-4D97-AF65-F5344CB8AC3E}">
        <p14:creationId xmlns:p14="http://schemas.microsoft.com/office/powerpoint/2010/main" val="3483382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59C27-D1DC-3AF3-C8F0-D909E5F36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F7996-028B-089F-F455-7A22E4C02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FA01C3-6CD3-685E-8B80-D14BB16930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DC6BF3-66CA-EA6C-745F-D87791324ED7}"/>
              </a:ext>
            </a:extLst>
          </p:cNvPr>
          <p:cNvSpPr>
            <a:spLocks noGrp="1"/>
          </p:cNvSpPr>
          <p:nvPr>
            <p:ph type="sldNum" sz="quarter" idx="5"/>
          </p:nvPr>
        </p:nvSpPr>
        <p:spPr/>
        <p:txBody>
          <a:bodyPr/>
          <a:lstStyle/>
          <a:p>
            <a:fld id="{22289C57-55D7-40A4-A101-E74FAC7A092B}" type="slidenum">
              <a:rPr lang="en-US" smtClean="0"/>
              <a:t>40</a:t>
            </a:fld>
            <a:endParaRPr lang="en-US"/>
          </a:p>
        </p:txBody>
      </p:sp>
    </p:spTree>
    <p:extLst>
      <p:ext uri="{BB962C8B-B14F-4D97-AF65-F5344CB8AC3E}">
        <p14:creationId xmlns:p14="http://schemas.microsoft.com/office/powerpoint/2010/main" val="4091164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FB3AE-9596-537C-3670-CD5D4EFBC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0ECB7-143D-F026-FE1B-5628576A1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58B49-826E-3B0C-E3C2-91EF11CED3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7E1941-6FF7-CF42-99C7-F333D50DD4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90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4185E-2FDA-D9D0-07BE-91EFE0417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AEB92-D6A0-C99A-5ADE-3DEED16DB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24502-E673-F2EF-EF5F-D8A0051D81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525CA4-3A01-CD43-803E-66D4A28DBA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29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0A53-C349-0CCF-771E-746C233DB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B7981-569C-B2AC-EE4B-4051D99F5B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3FA5C-715C-E34A-DDC3-87CC04C155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DDE9C1-1C7D-1E26-0A4A-C3745DA102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41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0731-15AB-7818-EB20-D07765DFD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BEF00-FA82-CC40-7D20-C186E3859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2F8E3-5368-1A4E-497F-26F9BCD7F8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0C7062-1A90-3171-6021-E555BA3F54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297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01E8-4D32-2FA0-1BB8-39023434D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0EFF4-C2BE-C32B-976B-DA7497889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468E9-4E30-8E3C-8088-7E6EECC438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6960D0-86B6-1A1C-1425-63A563931F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07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30AB-AC29-21F5-687A-6C767D47B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6311C-27F7-A4D2-08C6-E3C7F3352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112FB-C204-39E3-77C2-8113A71B5AE6}"/>
              </a:ext>
            </a:extLst>
          </p:cNvPr>
          <p:cNvSpPr>
            <a:spLocks noGrp="1"/>
          </p:cNvSpPr>
          <p:nvPr>
            <p:ph type="body" idx="1"/>
          </p:nvPr>
        </p:nvSpPr>
        <p:spPr/>
        <p:txBody>
          <a:bodyPr/>
          <a:lstStyle/>
          <a:p>
            <a:r>
              <a:rPr lang="en-US"/>
              <a:t>https://www.idc.com/getdoc.jsp?containerId=US51666724&amp;pageType=PRINTFRIENDLY</a:t>
            </a:r>
          </a:p>
        </p:txBody>
      </p:sp>
      <p:sp>
        <p:nvSpPr>
          <p:cNvPr id="4" name="Slide Number Placeholder 3">
            <a:extLst>
              <a:ext uri="{FF2B5EF4-FFF2-40B4-BE49-F238E27FC236}">
                <a16:creationId xmlns:a16="http://schemas.microsoft.com/office/drawing/2014/main" id="{2ECA9F41-D160-F8B6-59B9-0A4B9663F57C}"/>
              </a:ext>
            </a:extLst>
          </p:cNvPr>
          <p:cNvSpPr>
            <a:spLocks noGrp="1"/>
          </p:cNvSpPr>
          <p:nvPr>
            <p:ph type="sldNum" sz="quarter" idx="5"/>
          </p:nvPr>
        </p:nvSpPr>
        <p:spPr/>
        <p:txBody>
          <a:bodyPr/>
          <a:lstStyle/>
          <a:p>
            <a:fld id="{43D92567-D7D7-4223-A842-9A06E6D4E1F9}" type="slidenum">
              <a:rPr lang="en-US" smtClean="0"/>
              <a:t>7</a:t>
            </a:fld>
            <a:endParaRPr lang="en-US"/>
          </a:p>
        </p:txBody>
      </p:sp>
    </p:spTree>
    <p:extLst>
      <p:ext uri="{BB962C8B-B14F-4D97-AF65-F5344CB8AC3E}">
        <p14:creationId xmlns:p14="http://schemas.microsoft.com/office/powerpoint/2010/main" val="362854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C71437-82AA-F648-B3D7-7F0C2F2DCD82}" type="slidenum">
              <a:rPr lang="en-US" smtClean="0"/>
              <a:t>13</a:t>
            </a:fld>
            <a:endParaRPr lang="en-US"/>
          </a:p>
        </p:txBody>
      </p:sp>
    </p:spTree>
    <p:extLst>
      <p:ext uri="{BB962C8B-B14F-4D97-AF65-F5344CB8AC3E}">
        <p14:creationId xmlns:p14="http://schemas.microsoft.com/office/powerpoint/2010/main" val="1292639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5DFB6-EFE4-8124-E9C0-20C0B948B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BC949-6441-EB2B-4FA8-D346034B3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E659B-ED7D-FD6C-385B-4C47FB858891}"/>
              </a:ext>
            </a:extLst>
          </p:cNvPr>
          <p:cNvSpPr>
            <a:spLocks noGrp="1"/>
          </p:cNvSpPr>
          <p:nvPr>
            <p:ph type="body" idx="1"/>
          </p:nvPr>
        </p:nvSpPr>
        <p:spPr/>
        <p:txBody>
          <a:bodyPr/>
          <a:lstStyle/>
          <a:p>
            <a:r>
              <a:rPr lang="en-US"/>
              <a:t>3 points:</a:t>
            </a:r>
            <a:br>
              <a:rPr lang="en-US"/>
            </a:br>
            <a:r>
              <a:rPr lang="en-US"/>
              <a:t>1. what is </a:t>
            </a:r>
            <a:r>
              <a:rPr lang="en-US" err="1"/>
              <a:t>MoE</a:t>
            </a:r>
            <a:r>
              <a:rPr lang="en-US"/>
              <a:t> (for people who don’t know)</a:t>
            </a:r>
          </a:p>
          <a:p>
            <a:r>
              <a:rPr lang="en-US"/>
              <a:t>2. </a:t>
            </a:r>
            <a:r>
              <a:rPr lang="en-US" err="1"/>
              <a:t>Deepseek</a:t>
            </a:r>
            <a:r>
              <a:rPr lang="en-US"/>
              <a:t> has </a:t>
            </a:r>
            <a:r>
              <a:rPr lang="en-US" err="1"/>
              <a:t>MoE</a:t>
            </a:r>
            <a:r>
              <a:rPr lang="en-US"/>
              <a:t> modules</a:t>
            </a:r>
          </a:p>
          <a:p>
            <a:r>
              <a:rPr lang="en-US"/>
              <a:t>3. How is </a:t>
            </a:r>
            <a:r>
              <a:rPr lang="en-US" err="1"/>
              <a:t>Deepseek</a:t>
            </a:r>
            <a:r>
              <a:rPr lang="en-US"/>
              <a:t> </a:t>
            </a:r>
            <a:r>
              <a:rPr lang="en-US" err="1"/>
              <a:t>MoE</a:t>
            </a:r>
            <a:r>
              <a:rPr lang="en-US"/>
              <a:t> different to previous </a:t>
            </a:r>
            <a:r>
              <a:rPr lang="en-US" err="1"/>
              <a:t>MoE</a:t>
            </a:r>
            <a:r>
              <a:rPr lang="en-US"/>
              <a:t> models</a:t>
            </a:r>
          </a:p>
        </p:txBody>
      </p:sp>
      <p:sp>
        <p:nvSpPr>
          <p:cNvPr id="4" name="Slide Number Placeholder 3">
            <a:extLst>
              <a:ext uri="{FF2B5EF4-FFF2-40B4-BE49-F238E27FC236}">
                <a16:creationId xmlns:a16="http://schemas.microsoft.com/office/drawing/2014/main" id="{A817E783-735C-D524-6765-3E518C9F47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D92567-D7D7-4223-A842-9A06E6D4E1F9}" type="slidenum">
              <a:rPr kumimoji="0" lang="en-US"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7729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BA67-8F65-5637-DE10-76991C8118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74F99-3DF4-BCFD-D43F-23ED37B0B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91BBE-453A-8BD6-36F9-E3DDF2AA0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9EC7BA-E461-C520-9FC2-1419608C23CB}"/>
              </a:ext>
            </a:extLst>
          </p:cNvPr>
          <p:cNvSpPr>
            <a:spLocks noGrp="1"/>
          </p:cNvSpPr>
          <p:nvPr>
            <p:ph type="sldNum" sz="quarter" idx="5"/>
          </p:nvPr>
        </p:nvSpPr>
        <p:spPr/>
        <p:txBody>
          <a:bodyPr/>
          <a:lstStyle/>
          <a:p>
            <a:fld id="{22289C57-55D7-40A4-A101-E74FAC7A092B}" type="slidenum">
              <a:rPr lang="en-US" smtClean="0"/>
              <a:t>29</a:t>
            </a:fld>
            <a:endParaRPr lang="en-US"/>
          </a:p>
        </p:txBody>
      </p:sp>
    </p:spTree>
    <p:extLst>
      <p:ext uri="{BB962C8B-B14F-4D97-AF65-F5344CB8AC3E}">
        <p14:creationId xmlns:p14="http://schemas.microsoft.com/office/powerpoint/2010/main" val="1908808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925FB-17EB-CE80-9F18-F4FB161C4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4A868-C1BC-D172-BAC8-9F108A9D5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82B87-9D98-8011-D968-76D4292D8D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0DFCAF-E870-C403-BD03-8583B7980A0A}"/>
              </a:ext>
            </a:extLst>
          </p:cNvPr>
          <p:cNvSpPr>
            <a:spLocks noGrp="1"/>
          </p:cNvSpPr>
          <p:nvPr>
            <p:ph type="sldNum" sz="quarter" idx="5"/>
          </p:nvPr>
        </p:nvSpPr>
        <p:spPr/>
        <p:txBody>
          <a:bodyPr/>
          <a:lstStyle/>
          <a:p>
            <a:fld id="{22289C57-55D7-40A4-A101-E74FAC7A092B}" type="slidenum">
              <a:rPr lang="en-US" smtClean="0"/>
              <a:t>30</a:t>
            </a:fld>
            <a:endParaRPr lang="en-US"/>
          </a:p>
        </p:txBody>
      </p:sp>
    </p:spTree>
    <p:extLst>
      <p:ext uri="{BB962C8B-B14F-4D97-AF65-F5344CB8AC3E}">
        <p14:creationId xmlns:p14="http://schemas.microsoft.com/office/powerpoint/2010/main" val="362937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6910-89B1-7F39-C4FE-904D079282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47ABF-138F-A227-1A18-4DF90247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86EC8-E75A-6F65-F6CA-F2186FF2D6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865B41-592E-C96A-5848-E42A7AA4B1F3}"/>
              </a:ext>
            </a:extLst>
          </p:cNvPr>
          <p:cNvSpPr>
            <a:spLocks noGrp="1"/>
          </p:cNvSpPr>
          <p:nvPr>
            <p:ph type="sldNum" sz="quarter" idx="5"/>
          </p:nvPr>
        </p:nvSpPr>
        <p:spPr/>
        <p:txBody>
          <a:bodyPr/>
          <a:lstStyle/>
          <a:p>
            <a:fld id="{22289C57-55D7-40A4-A101-E74FAC7A092B}" type="slidenum">
              <a:rPr lang="en-US" smtClean="0"/>
              <a:t>31</a:t>
            </a:fld>
            <a:endParaRPr lang="en-US"/>
          </a:p>
        </p:txBody>
      </p:sp>
    </p:spTree>
    <p:extLst>
      <p:ext uri="{BB962C8B-B14F-4D97-AF65-F5344CB8AC3E}">
        <p14:creationId xmlns:p14="http://schemas.microsoft.com/office/powerpoint/2010/main" val="147954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7AF3-FFFE-6FE9-70D6-98E331A06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98038-AE04-07A0-7AE1-FB54E7D5E6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33A19-631A-3D15-4F65-710C9601F5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43993A-99F8-4397-21B2-993FD82BA3A6}"/>
              </a:ext>
            </a:extLst>
          </p:cNvPr>
          <p:cNvSpPr>
            <a:spLocks noGrp="1"/>
          </p:cNvSpPr>
          <p:nvPr>
            <p:ph type="sldNum" sz="quarter" idx="5"/>
          </p:nvPr>
        </p:nvSpPr>
        <p:spPr/>
        <p:txBody>
          <a:bodyPr/>
          <a:lstStyle/>
          <a:p>
            <a:fld id="{22289C57-55D7-40A4-A101-E74FAC7A092B}" type="slidenum">
              <a:rPr lang="en-US" smtClean="0"/>
              <a:t>32</a:t>
            </a:fld>
            <a:endParaRPr lang="en-US"/>
          </a:p>
        </p:txBody>
      </p:sp>
    </p:spTree>
    <p:extLst>
      <p:ext uri="{BB962C8B-B14F-4D97-AF65-F5344CB8AC3E}">
        <p14:creationId xmlns:p14="http://schemas.microsoft.com/office/powerpoint/2010/main" val="408231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6DB4D-2A13-1140-33CD-26FE533FA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40E02-AFFD-AE69-3E87-AA528590A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A7735-2E4C-4C40-8993-12B26539F8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85D935-5932-E21C-E295-802EC2D698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08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91135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6920931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2_Title with Frame Blue">
    <p:bg>
      <p:bgPr>
        <a:solidFill>
          <a:schemeClr val="tx2"/>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875F3D0C-4CCE-432A-A0F9-45D24A4142ED}"/>
              </a:ext>
            </a:extLst>
          </p:cNvPr>
          <p:cNvGrpSpPr/>
          <p:nvPr userDrawn="1"/>
        </p:nvGrpSpPr>
        <p:grpSpPr>
          <a:xfrm>
            <a:off x="-12572" y="-39795"/>
            <a:ext cx="12146280" cy="6990928"/>
            <a:chOff x="0" y="0"/>
            <a:chExt cx="12146280" cy="6858000"/>
          </a:xfrm>
          <a:gradFill>
            <a:gsLst>
              <a:gs pos="0">
                <a:schemeClr val="tx1">
                  <a:alpha val="7000"/>
                </a:schemeClr>
              </a:gs>
              <a:gs pos="56000">
                <a:schemeClr val="tx2">
                  <a:lumMod val="85000"/>
                  <a:alpha val="28000"/>
                </a:schemeClr>
              </a:gs>
            </a:gsLst>
            <a:lin ang="2700000" scaled="0"/>
          </a:gradFill>
        </p:grpSpPr>
        <p:sp>
          <p:nvSpPr>
            <p:cNvPr id="75" name="Rectangle 74">
              <a:extLst>
                <a:ext uri="{FF2B5EF4-FFF2-40B4-BE49-F238E27FC236}">
                  <a16:creationId xmlns:a16="http://schemas.microsoft.com/office/drawing/2014/main" id="{E5461884-3930-4334-AEB2-832A69EB91FD}"/>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57E9263-DAEF-45B4-83FF-645202BE6773}"/>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99D65B0-FD3A-428C-8F27-A63051058E45}"/>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2674EA4-C0E9-450F-8CBE-A15AF3B7F65B}"/>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26B1225-C7BD-4380-9E39-FB520E27E115}"/>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CBC833-795E-4AA1-A71A-D75DFE2510EA}"/>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BE7FC29-1E1A-4533-AECD-ACC6FE434A17}"/>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D2F87F3-64C0-4EEB-AEAD-D0F582C93C6F}"/>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561F96-C1B2-4D1A-AA37-B2186BB86BF0}"/>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F1D53BD-F0ED-4511-A053-DC01B66D34D4}"/>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F992D04-D158-490E-9F9D-AA3758A6AFF8}"/>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CF47AEB-75C4-4191-AF29-E1A7E4564252}"/>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6BA2D9D-AFF0-435F-A7CF-FFED4D1EE700}"/>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7A15831-BD73-4872-8630-1E999091C9EA}"/>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C03ADCA-0E02-476B-915F-48A87F01E3A4}"/>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E73ED64-2424-477C-AAF2-D071C2E0FBD0}"/>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78DE325-9891-4EED-AC95-F8EC7184DB8E}"/>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C9005C1-DE3D-49AE-8274-FCCA19547733}"/>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3A58BED-EE65-4A33-BCE9-1F46A2628C72}"/>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F9C5A89-0DE2-4906-8AAF-5C16FFD3DEA0}"/>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B04427-9D0A-42AF-A2A8-91DF8A26F0E9}"/>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8E31674-88F1-4BF5-9453-F03306944D0E}"/>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7A0EE49-A8D7-49FD-9F9A-D99C5F338C44}"/>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101EB2D-0200-45FD-852B-3B411F397AA6}"/>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EF76C33-E663-44E9-8342-4414E0A75E92}"/>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945BDF6-904E-458F-90F7-FB2AC5A00856}"/>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8588AC7-EA08-4645-9A9D-74EC4FC0A374}"/>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C2D40C4-F392-42F6-A543-9A4D553B330C}"/>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7FF8E91-2297-4BC9-8102-4BB9A6928DF0}"/>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871859F-9566-4949-B142-69A2F0629770}"/>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E8DB333-E379-4DA1-B7D9-8D722462C963}"/>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3062994-A9C1-4E2D-ABA2-265B288EC956}"/>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511E3D6-A1E6-4310-A998-3A5F88006E24}"/>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A7A9914-7C10-4804-A171-2A292E1B2998}"/>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71861E3-626A-47C6-A977-FC793F570C84}"/>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3975712-13F4-4EA9-BD29-DB0062B73A20}"/>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B2AA426-FB2A-4CA5-BA68-0A645B6FD27D}"/>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3C53CEC-6086-48AA-865B-6F94F9F3D75B}"/>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F8CB322-52C5-4D2A-8B17-B335AECB60B7}"/>
              </a:ext>
            </a:extLst>
          </p:cNvPr>
          <p:cNvGrpSpPr/>
          <p:nvPr userDrawn="1"/>
        </p:nvGrpSpPr>
        <p:grpSpPr>
          <a:xfrm>
            <a:off x="-1367262" y="26875"/>
            <a:ext cx="12146280" cy="6990928"/>
            <a:chOff x="0" y="0"/>
            <a:chExt cx="12146280" cy="6858000"/>
          </a:xfrm>
          <a:gradFill>
            <a:gsLst>
              <a:gs pos="0">
                <a:schemeClr val="tx1">
                  <a:alpha val="8000"/>
                </a:schemeClr>
              </a:gs>
              <a:gs pos="43000">
                <a:schemeClr val="tx2">
                  <a:lumMod val="85000"/>
                  <a:alpha val="6000"/>
                </a:schemeClr>
              </a:gs>
            </a:gsLst>
            <a:lin ang="2700000" scaled="0"/>
          </a:gradFill>
        </p:grpSpPr>
        <p:sp>
          <p:nvSpPr>
            <p:cNvPr id="11" name="Rectangle 10">
              <a:extLst>
                <a:ext uri="{FF2B5EF4-FFF2-40B4-BE49-F238E27FC236}">
                  <a16:creationId xmlns:a16="http://schemas.microsoft.com/office/drawing/2014/main" id="{241CB8E0-F520-493D-AF29-C705E61E523C}"/>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AE28CC-D5C2-4F7C-BE64-3B0BF7C1413B}"/>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C7E577-165F-4C1B-8E47-ED2082A2A668}"/>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F1B062-2667-49F2-B1C6-07D32094DE25}"/>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ECA7F0-32FE-44A9-8FDE-7A88797F2A27}"/>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F368E8-C550-44A3-9188-B2BA783F30C4}"/>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D7D422-A66E-4B5C-AA6C-97F2497E420F}"/>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4A6A2D-DEE7-4CBB-AAC7-DE5C3AAA4C33}"/>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07812-DA71-4FC0-A3CA-5EAC896E201A}"/>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813E79-C16E-4C23-96FF-666C352B2B83}"/>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912B13-273A-4684-B639-5B57737EEACD}"/>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19E613-313E-4276-9FA7-FED0573C3BED}"/>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3CEC17-1F5F-432D-86F0-87F2ED3A443F}"/>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58A73F-C364-4E8B-9316-15D1B3B38AB7}"/>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4E905D-A5C0-422F-BBD2-8614F74D03CF}"/>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5144E9-95F1-44D0-A3A6-797346A1A3CA}"/>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120846-C5B3-4407-8672-E3CAC6AA5B3A}"/>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90FAAF-F433-4811-91DF-B78E3D93A8B4}"/>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19F70D-D4E6-47A6-9C81-B7C590D1D877}"/>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F27BE6-B668-4CE4-87ED-C47C16DD426B}"/>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39D9577-5F30-48D1-A82C-035F55AEDEBE}"/>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47597F-6F14-441E-ACFF-92E48C59BE2B}"/>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89613D7-2C63-4F93-B09D-4871048E547F}"/>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B9D9C62-60C2-4E45-BB78-C447F87E5D3F}"/>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43AE229-B7B4-424E-BF3B-0181B3173ADE}"/>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B4D93F-A441-442B-9D2E-AB09CAC9BFE2}"/>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9B73958-7531-4ED6-8902-85F7853D6678}"/>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E929DC-D289-4AD0-9DF1-73551119F0F2}"/>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695E8F-CD29-48F6-B75B-E577FF3A5D0A}"/>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A287335-F93A-45E7-8C20-09B8A519C488}"/>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F37764B-1D39-45E2-9DE9-0F80DE6A4984}"/>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7668F67-1427-41B0-8072-DD3681280415}"/>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16E57E9-A52B-476D-AA41-687B8B87CC4E}"/>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494FF00-E0B1-43B5-8C69-617380B7AB20}"/>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02EF995-139F-42AF-9ECC-9AA15B17D2D9}"/>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C70F8DF-4589-47AB-A2B7-786CBABBA8DC}"/>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334E6F-D922-40EC-BDBB-3C8BEE01DC4A}"/>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A9C9453-526B-4CD4-8FD5-22741CB81F90}"/>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lang="en-US" sz="4400" kern="1200" dirty="0">
                <a:solidFill>
                  <a:srgbClr val="002060"/>
                </a:solidFill>
                <a:latin typeface="+mn-lt"/>
                <a:ea typeface="+mj-ea"/>
                <a:cs typeface="+mj-cs"/>
              </a:defRPr>
            </a:lvl1pPr>
          </a:lstStyle>
          <a:p>
            <a:r>
              <a:rPr lang="en-US"/>
              <a:t>Click to edit Master title style</a:t>
            </a:r>
          </a:p>
        </p:txBody>
      </p:sp>
      <p:sp>
        <p:nvSpPr>
          <p:cNvPr id="49" name="Rectangle 48">
            <a:extLst>
              <a:ext uri="{FF2B5EF4-FFF2-40B4-BE49-F238E27FC236}">
                <a16:creationId xmlns:a16="http://schemas.microsoft.com/office/drawing/2014/main" id="{B82925B0-C1CD-407C-80C4-CCD04393A4CC}"/>
              </a:ext>
            </a:extLst>
          </p:cNvPr>
          <p:cNvSpPr/>
          <p:nvPr userDrawn="1"/>
        </p:nvSpPr>
        <p:spPr>
          <a:xfrm flipV="1">
            <a:off x="11734800" y="6401381"/>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50" name="Rectangle 49">
            <a:extLst>
              <a:ext uri="{FF2B5EF4-FFF2-40B4-BE49-F238E27FC236}">
                <a16:creationId xmlns:a16="http://schemas.microsoft.com/office/drawing/2014/main" id="{5E63BFEF-4428-4D50-97E2-D6A471BE7602}"/>
              </a:ext>
            </a:extLst>
          </p:cNvPr>
          <p:cNvSpPr/>
          <p:nvPr userDrawn="1"/>
        </p:nvSpPr>
        <p:spPr>
          <a:xfrm>
            <a:off x="0" y="6401381"/>
            <a:ext cx="117348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51" name="Graphic 50">
            <a:extLst>
              <a:ext uri="{FF2B5EF4-FFF2-40B4-BE49-F238E27FC236}">
                <a16:creationId xmlns:a16="http://schemas.microsoft.com/office/drawing/2014/main" id="{BAC98644-6B9B-497A-A9E6-4BC00AB745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7466" y="6555316"/>
            <a:ext cx="476084" cy="177524"/>
          </a:xfrm>
          <a:prstGeom prst="rect">
            <a:avLst/>
          </a:prstGeom>
        </p:spPr>
      </p:pic>
      <p:sp>
        <p:nvSpPr>
          <p:cNvPr id="52" name="TextBox 51">
            <a:extLst>
              <a:ext uri="{FF2B5EF4-FFF2-40B4-BE49-F238E27FC236}">
                <a16:creationId xmlns:a16="http://schemas.microsoft.com/office/drawing/2014/main" id="{04CF4B62-E6AE-4D14-B2D2-1D71F03A54F3}"/>
              </a:ext>
            </a:extLst>
          </p:cNvPr>
          <p:cNvSpPr txBox="1"/>
          <p:nvPr userDrawn="1"/>
        </p:nvSpPr>
        <p:spPr>
          <a:xfrm>
            <a:off x="11898805" y="6553626"/>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
        <p:nvSpPr>
          <p:cNvPr id="54" name="Rectangle 53">
            <a:extLst>
              <a:ext uri="{FF2B5EF4-FFF2-40B4-BE49-F238E27FC236}">
                <a16:creationId xmlns:a16="http://schemas.microsoft.com/office/drawing/2014/main" id="{29146D32-F8BF-4565-8DAB-57D634170525}"/>
              </a:ext>
            </a:extLst>
          </p:cNvPr>
          <p:cNvSpPr/>
          <p:nvPr userDrawn="1"/>
        </p:nvSpPr>
        <p:spPr>
          <a:xfrm>
            <a:off x="0" y="-10303"/>
            <a:ext cx="121920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55" name="Rectangle 54">
            <a:extLst>
              <a:ext uri="{FF2B5EF4-FFF2-40B4-BE49-F238E27FC236}">
                <a16:creationId xmlns:a16="http://schemas.microsoft.com/office/drawing/2014/main" id="{2ED7A57F-8478-4C22-A0BE-F9A77E40D596}"/>
              </a:ext>
            </a:extLst>
          </p:cNvPr>
          <p:cNvSpPr/>
          <p:nvPr userDrawn="1"/>
        </p:nvSpPr>
        <p:spPr>
          <a:xfrm rot="16200000">
            <a:off x="-2962596" y="3086364"/>
            <a:ext cx="6380343"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56" name="Rectangle 55">
            <a:extLst>
              <a:ext uri="{FF2B5EF4-FFF2-40B4-BE49-F238E27FC236}">
                <a16:creationId xmlns:a16="http://schemas.microsoft.com/office/drawing/2014/main" id="{19A21267-ED3B-43CC-82AB-B5F458627A63}"/>
              </a:ext>
            </a:extLst>
          </p:cNvPr>
          <p:cNvSpPr/>
          <p:nvPr userDrawn="1"/>
        </p:nvSpPr>
        <p:spPr>
          <a:xfrm rot="16200000">
            <a:off x="8773016" y="2979981"/>
            <a:ext cx="6380343"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Tree>
    <p:extLst>
      <p:ext uri="{BB962C8B-B14F-4D97-AF65-F5344CB8AC3E}">
        <p14:creationId xmlns:p14="http://schemas.microsoft.com/office/powerpoint/2010/main" val="10377385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Title with Frame Blu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p:nvSpPr>
        <p:spPr>
          <a:xfrm>
            <a:off x="457200" y="464127"/>
            <a:ext cx="11286348" cy="5944838"/>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56E49A65-30B2-4D0E-A4FF-3F97881466F3}"/>
              </a:ext>
            </a:extLst>
          </p:cNvPr>
          <p:cNvGrpSpPr/>
          <p:nvPr userDrawn="1"/>
        </p:nvGrpSpPr>
        <p:grpSpPr>
          <a:xfrm>
            <a:off x="1604" y="-39795"/>
            <a:ext cx="12146280" cy="6990928"/>
            <a:chOff x="0" y="0"/>
            <a:chExt cx="12146280" cy="6858000"/>
          </a:xfrm>
          <a:gradFill>
            <a:gsLst>
              <a:gs pos="0">
                <a:schemeClr val="tx1">
                  <a:alpha val="8000"/>
                </a:schemeClr>
              </a:gs>
              <a:gs pos="43000">
                <a:schemeClr val="tx2">
                  <a:lumMod val="85000"/>
                  <a:alpha val="6000"/>
                </a:schemeClr>
              </a:gs>
            </a:gsLst>
            <a:lin ang="2700000" scaled="0"/>
          </a:gradFill>
        </p:grpSpPr>
        <p:sp>
          <p:nvSpPr>
            <p:cNvPr id="10" name="Rectangle 9">
              <a:extLst>
                <a:ext uri="{FF2B5EF4-FFF2-40B4-BE49-F238E27FC236}">
                  <a16:creationId xmlns:a16="http://schemas.microsoft.com/office/drawing/2014/main" id="{E2B64B32-A214-4FED-8404-05B76345FDBB}"/>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976934-ECCD-4EA7-9E2E-74B5493F1522}"/>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F6532-79C4-4A71-81EB-A839A8877E14}"/>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B11408-3FA7-49F9-A037-A7BB7A90F560}"/>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AD77A4-45C0-4326-85E7-EA8865F96D40}"/>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AC9457-1932-4A8B-B076-1D2EFB7CFD21}"/>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9D5E24-B7B4-49A0-917E-383F22153B0F}"/>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60835C-6F82-4697-85ED-E97FD7CC9065}"/>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82109-9CB9-46AD-8C76-DE4A119A2E95}"/>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059F88-0CB2-412D-8FC4-126883BD6633}"/>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92F2BA-6E33-4B80-956D-C65F46AC018A}"/>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363B6A-EAF0-4B16-A440-4BF9285EB1E6}"/>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6E071B-6D99-42DD-87F2-9E02FACB1968}"/>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7C28F67-0E29-413A-A37D-40F76A346EFF}"/>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599201-D220-4E80-91BA-93C4C0B772C7}"/>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7DFEAB-F30D-4FC7-A313-0B0B6177CAC4}"/>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20304E-69B4-42C1-8F7A-1B289A3BDEFF}"/>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E9E2A64-3627-43B7-A19C-168F8F25A97A}"/>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5928C-4123-4251-AB2D-55C8CCB9C84E}"/>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4283DF-91CF-444E-BBD0-CFE812A042A8}"/>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59C861-C59B-458A-B561-84933D71ECF6}"/>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0AEE16-E9DE-4D24-B3D7-37D96E637EE3}"/>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F40C61-FA90-4E34-8CEC-189E9B47A628}"/>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7CAF46E-0B81-4EEB-AD8F-86954C34B644}"/>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E1DAAE-7D06-4DD3-9086-B1EAEE16A7E4}"/>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7AA68B7-6178-4C47-B720-823E6C5D79E9}"/>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ECA0D0A-9150-4687-81A7-6BBB9FF50EE3}"/>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8E77643-1AF4-4DA4-A89F-066C9277959B}"/>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F8EF14A-CB23-4EF7-8B73-8F40FC2E2E71}"/>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0F6A234-BCE9-4656-9631-2FEF820AB85F}"/>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3E04FD8-82D0-4E91-9693-CC873BDDBCBC}"/>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26AA4C5-4876-4085-B0CC-FF34FCAA864C}"/>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CF14A9B-2197-431D-A2B6-1D5F03D71685}"/>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C5B4A2-05A2-4784-B6D9-E6B018DFBE77}"/>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10623F-E747-4B54-9596-5475691DA80D}"/>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475CA94-B839-4A24-A524-4974FDE527F9}"/>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741DD50-ABF5-43F5-B255-F1710631D2FA}"/>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7EC6CD0-BD0C-4FD9-8F47-61F58E0D4CF5}"/>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lang="en-US" sz="4400" kern="1200" dirty="0">
                <a:solidFill>
                  <a:schemeClr val="tx1"/>
                </a:solidFill>
                <a:latin typeface="IntelOne Text Medium" panose="020B0703020203020204" pitchFamily="34" charset="0"/>
                <a:ea typeface="+mj-ea"/>
                <a:cs typeface="+mj-cs"/>
              </a:defRPr>
            </a:lvl1pPr>
          </a:lstStyle>
          <a:p>
            <a:r>
              <a:rPr lang="en-US"/>
              <a:t>Click to edit Master title style</a:t>
            </a:r>
          </a:p>
        </p:txBody>
      </p:sp>
      <p:sp>
        <p:nvSpPr>
          <p:cNvPr id="4" name="Rectangle 3">
            <a:extLst>
              <a:ext uri="{FF2B5EF4-FFF2-40B4-BE49-F238E27FC236}">
                <a16:creationId xmlns:a16="http://schemas.microsoft.com/office/drawing/2014/main" id="{D1340934-41DE-4DCC-B07B-13C84DE6795C}"/>
              </a:ext>
            </a:extLst>
          </p:cNvPr>
          <p:cNvSpPr/>
          <p:nvPr userDrawn="1"/>
        </p:nvSpPr>
        <p:spPr>
          <a:xfrm flipV="1">
            <a:off x="11734800" y="6400800"/>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586E1A4F-4E3B-4867-B708-BA30799FC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TextBox 6">
            <a:extLst>
              <a:ext uri="{FF2B5EF4-FFF2-40B4-BE49-F238E27FC236}">
                <a16:creationId xmlns:a16="http://schemas.microsoft.com/office/drawing/2014/main" id="{57068337-D055-47A0-A0EB-DBAE3C188FF4}"/>
              </a:ext>
            </a:extLst>
          </p:cNvPr>
          <p:cNvSpPr txBox="1"/>
          <p:nvPr userDrawn="1"/>
        </p:nvSpPr>
        <p:spPr>
          <a:xfrm>
            <a:off x="11898805" y="6553045"/>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324506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Intel Logo">
    <p:bg>
      <p:bgPr>
        <a:solidFill>
          <a:srgbClr val="00206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F9F8C41-423D-4DFC-BC9D-065FBBECBC0D}"/>
              </a:ext>
            </a:extLst>
          </p:cNvPr>
          <p:cNvGrpSpPr/>
          <p:nvPr userDrawn="1"/>
        </p:nvGrpSpPr>
        <p:grpSpPr>
          <a:xfrm>
            <a:off x="1604" y="-39795"/>
            <a:ext cx="12146280" cy="6990928"/>
            <a:chOff x="0" y="0"/>
            <a:chExt cx="12146280" cy="6858000"/>
          </a:xfrm>
          <a:gradFill>
            <a:gsLst>
              <a:gs pos="0">
                <a:schemeClr val="tx1">
                  <a:alpha val="8000"/>
                </a:schemeClr>
              </a:gs>
              <a:gs pos="43000">
                <a:schemeClr val="tx2">
                  <a:lumMod val="85000"/>
                  <a:alpha val="6000"/>
                </a:schemeClr>
              </a:gs>
            </a:gsLst>
            <a:lin ang="2700000" scaled="0"/>
          </a:gradFill>
        </p:grpSpPr>
        <p:sp>
          <p:nvSpPr>
            <p:cNvPr id="6" name="Rectangle 5">
              <a:extLst>
                <a:ext uri="{FF2B5EF4-FFF2-40B4-BE49-F238E27FC236}">
                  <a16:creationId xmlns:a16="http://schemas.microsoft.com/office/drawing/2014/main" id="{92FAEA60-BD13-4383-B2CA-8FDDAD8A90F1}"/>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a:extLst>
                <a:ext uri="{FF2B5EF4-FFF2-40B4-BE49-F238E27FC236}">
                  <a16:creationId xmlns:a16="http://schemas.microsoft.com/office/drawing/2014/main" id="{F68ADCC6-0D70-4B00-8B33-EB3E3D296F46}"/>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a:extLst>
                <a:ext uri="{FF2B5EF4-FFF2-40B4-BE49-F238E27FC236}">
                  <a16:creationId xmlns:a16="http://schemas.microsoft.com/office/drawing/2014/main" id="{E3CFB9A4-146A-4299-8944-8B30AAA885C3}"/>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a:extLst>
                <a:ext uri="{FF2B5EF4-FFF2-40B4-BE49-F238E27FC236}">
                  <a16:creationId xmlns:a16="http://schemas.microsoft.com/office/drawing/2014/main" id="{D8D60BA1-6774-4545-932F-4781EB027765}"/>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Rectangle 9">
              <a:extLst>
                <a:ext uri="{FF2B5EF4-FFF2-40B4-BE49-F238E27FC236}">
                  <a16:creationId xmlns:a16="http://schemas.microsoft.com/office/drawing/2014/main" id="{8D70A637-9E78-4E23-8B8F-C73DD1FFD12A}"/>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Rectangle 11">
              <a:extLst>
                <a:ext uri="{FF2B5EF4-FFF2-40B4-BE49-F238E27FC236}">
                  <a16:creationId xmlns:a16="http://schemas.microsoft.com/office/drawing/2014/main" id="{FD492217-FCBB-4D69-98F8-F29668F0A000}"/>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Rectangle 12">
              <a:extLst>
                <a:ext uri="{FF2B5EF4-FFF2-40B4-BE49-F238E27FC236}">
                  <a16:creationId xmlns:a16="http://schemas.microsoft.com/office/drawing/2014/main" id="{F71865D2-9857-4F54-973F-93A431287D81}"/>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Rectangle 13">
              <a:extLst>
                <a:ext uri="{FF2B5EF4-FFF2-40B4-BE49-F238E27FC236}">
                  <a16:creationId xmlns:a16="http://schemas.microsoft.com/office/drawing/2014/main" id="{1E7E6DCF-12E1-4163-B995-91FEC083ABDA}"/>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5" name="Rectangle 14">
              <a:extLst>
                <a:ext uri="{FF2B5EF4-FFF2-40B4-BE49-F238E27FC236}">
                  <a16:creationId xmlns:a16="http://schemas.microsoft.com/office/drawing/2014/main" id="{43D361CE-9CE3-41D8-A720-9D3807E5B05B}"/>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Rectangle 15">
              <a:extLst>
                <a:ext uri="{FF2B5EF4-FFF2-40B4-BE49-F238E27FC236}">
                  <a16:creationId xmlns:a16="http://schemas.microsoft.com/office/drawing/2014/main" id="{4259FA49-051B-4E31-BDEE-A758E8FDA731}"/>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ectangle 16">
              <a:extLst>
                <a:ext uri="{FF2B5EF4-FFF2-40B4-BE49-F238E27FC236}">
                  <a16:creationId xmlns:a16="http://schemas.microsoft.com/office/drawing/2014/main" id="{2E6A8314-BED1-43CA-847D-2BBAABC0FD15}"/>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0B73B73A-0FE9-44F5-88E0-785BF4CB73DF}"/>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C5D174E0-8E78-4B59-9CBA-7B7A2448C2B1}"/>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Rectangle 19">
              <a:extLst>
                <a:ext uri="{FF2B5EF4-FFF2-40B4-BE49-F238E27FC236}">
                  <a16:creationId xmlns:a16="http://schemas.microsoft.com/office/drawing/2014/main" id="{33F67A5A-26EF-454C-BC78-8F731F9B133D}"/>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a:extLst>
                <a:ext uri="{FF2B5EF4-FFF2-40B4-BE49-F238E27FC236}">
                  <a16:creationId xmlns:a16="http://schemas.microsoft.com/office/drawing/2014/main" id="{61ADCAB5-2567-46D7-B52E-ED659AAEDB6A}"/>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A414B50E-CF3B-4A49-BBD0-852DF0730586}"/>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4D02FD5A-90C4-4B6D-9DBA-743AFC47A652}"/>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Rectangle 23">
              <a:extLst>
                <a:ext uri="{FF2B5EF4-FFF2-40B4-BE49-F238E27FC236}">
                  <a16:creationId xmlns:a16="http://schemas.microsoft.com/office/drawing/2014/main" id="{7694575C-CC76-4608-9773-46D8E5995508}"/>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a:extLst>
                <a:ext uri="{FF2B5EF4-FFF2-40B4-BE49-F238E27FC236}">
                  <a16:creationId xmlns:a16="http://schemas.microsoft.com/office/drawing/2014/main" id="{1D6B4B52-BEAA-45B4-A905-6FCB3261ECFD}"/>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Rectangle 25">
              <a:extLst>
                <a:ext uri="{FF2B5EF4-FFF2-40B4-BE49-F238E27FC236}">
                  <a16:creationId xmlns:a16="http://schemas.microsoft.com/office/drawing/2014/main" id="{46F1AFB6-FEE4-4A93-9241-D793F77D0E63}"/>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a:extLst>
                <a:ext uri="{FF2B5EF4-FFF2-40B4-BE49-F238E27FC236}">
                  <a16:creationId xmlns:a16="http://schemas.microsoft.com/office/drawing/2014/main" id="{49A0B40A-CDC8-4BE3-98D0-6B44C2B322AC}"/>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Rectangle 27">
              <a:extLst>
                <a:ext uri="{FF2B5EF4-FFF2-40B4-BE49-F238E27FC236}">
                  <a16:creationId xmlns:a16="http://schemas.microsoft.com/office/drawing/2014/main" id="{84B37E5C-2C87-4D94-A57D-D65F64F209C5}"/>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Rectangle 28">
              <a:extLst>
                <a:ext uri="{FF2B5EF4-FFF2-40B4-BE49-F238E27FC236}">
                  <a16:creationId xmlns:a16="http://schemas.microsoft.com/office/drawing/2014/main" id="{BA9F0BD1-EB00-4722-8FA5-1FCE2C366CFE}"/>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0" name="Rectangle 29">
              <a:extLst>
                <a:ext uri="{FF2B5EF4-FFF2-40B4-BE49-F238E27FC236}">
                  <a16:creationId xmlns:a16="http://schemas.microsoft.com/office/drawing/2014/main" id="{BB96EBDD-C819-4E30-A730-8749088F714F}"/>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Rectangle 30">
              <a:extLst>
                <a:ext uri="{FF2B5EF4-FFF2-40B4-BE49-F238E27FC236}">
                  <a16:creationId xmlns:a16="http://schemas.microsoft.com/office/drawing/2014/main" id="{83306823-34B3-4034-99F0-98D8D680C26E}"/>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2" name="Rectangle 31">
              <a:extLst>
                <a:ext uri="{FF2B5EF4-FFF2-40B4-BE49-F238E27FC236}">
                  <a16:creationId xmlns:a16="http://schemas.microsoft.com/office/drawing/2014/main" id="{000FA8E9-CC9C-4FFE-A1E1-8425CED267CD}"/>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3" name="Rectangle 32">
              <a:extLst>
                <a:ext uri="{FF2B5EF4-FFF2-40B4-BE49-F238E27FC236}">
                  <a16:creationId xmlns:a16="http://schemas.microsoft.com/office/drawing/2014/main" id="{64C67885-2588-43A3-872F-4E06A53C03FC}"/>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4" name="Rectangle 33">
              <a:extLst>
                <a:ext uri="{FF2B5EF4-FFF2-40B4-BE49-F238E27FC236}">
                  <a16:creationId xmlns:a16="http://schemas.microsoft.com/office/drawing/2014/main" id="{EC19932B-4AA2-4110-BB98-545D42AAD904}"/>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E5729ED5-8A70-4516-BCC4-077EC862AA23}"/>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6" name="Rectangle 35">
              <a:extLst>
                <a:ext uri="{FF2B5EF4-FFF2-40B4-BE49-F238E27FC236}">
                  <a16:creationId xmlns:a16="http://schemas.microsoft.com/office/drawing/2014/main" id="{B7E49A9E-3F03-4C50-AEA6-CA4542FFC54F}"/>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7" name="Rectangle 36">
              <a:extLst>
                <a:ext uri="{FF2B5EF4-FFF2-40B4-BE49-F238E27FC236}">
                  <a16:creationId xmlns:a16="http://schemas.microsoft.com/office/drawing/2014/main" id="{BD42F433-1D7D-4770-86EB-7D1E72D87132}"/>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8" name="Rectangle 37">
              <a:extLst>
                <a:ext uri="{FF2B5EF4-FFF2-40B4-BE49-F238E27FC236}">
                  <a16:creationId xmlns:a16="http://schemas.microsoft.com/office/drawing/2014/main" id="{66B3756B-CC33-4621-B4B3-00B54B9A2795}"/>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9" name="Rectangle 38">
              <a:extLst>
                <a:ext uri="{FF2B5EF4-FFF2-40B4-BE49-F238E27FC236}">
                  <a16:creationId xmlns:a16="http://schemas.microsoft.com/office/drawing/2014/main" id="{6F214926-220B-4D80-BB8F-E2D4E25FF6ED}"/>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0" name="Rectangle 39">
              <a:extLst>
                <a:ext uri="{FF2B5EF4-FFF2-40B4-BE49-F238E27FC236}">
                  <a16:creationId xmlns:a16="http://schemas.microsoft.com/office/drawing/2014/main" id="{179C9028-3719-4037-ACDC-BF59BCA01527}"/>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1" name="Rectangle 40">
              <a:extLst>
                <a:ext uri="{FF2B5EF4-FFF2-40B4-BE49-F238E27FC236}">
                  <a16:creationId xmlns:a16="http://schemas.microsoft.com/office/drawing/2014/main" id="{D79BA459-6F27-49D6-8FB7-5F746C2E582C}"/>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Rectangle 41">
              <a:extLst>
                <a:ext uri="{FF2B5EF4-FFF2-40B4-BE49-F238E27FC236}">
                  <a16:creationId xmlns:a16="http://schemas.microsoft.com/office/drawing/2014/main" id="{E201039E-A38F-4A49-94D7-3335086E3B42}"/>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E69D2ADC-7346-424D-85E6-354B1DCCC0C4}"/>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4" name="Rectangle 43">
              <a:extLst>
                <a:ext uri="{FF2B5EF4-FFF2-40B4-BE49-F238E27FC236}">
                  <a16:creationId xmlns:a16="http://schemas.microsoft.com/office/drawing/2014/main" id="{C7D3E5A8-8C4F-4857-8D6F-EA00C41879BF}"/>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889" y="2403429"/>
            <a:ext cx="5056222" cy="2051141"/>
          </a:xfrm>
          <a:prstGeom prst="rect">
            <a:avLst/>
          </a:prstGeom>
        </p:spPr>
      </p:pic>
    </p:spTree>
    <p:extLst>
      <p:ext uri="{BB962C8B-B14F-4D97-AF65-F5344CB8AC3E}">
        <p14:creationId xmlns:p14="http://schemas.microsoft.com/office/powerpoint/2010/main" val="24449947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889" y="2403429"/>
            <a:ext cx="5056222" cy="2051141"/>
          </a:xfrm>
          <a:prstGeom prst="rect">
            <a:avLst/>
          </a:prstGeom>
        </p:spPr>
      </p:pic>
    </p:spTree>
    <p:extLst>
      <p:ext uri="{BB962C8B-B14F-4D97-AF65-F5344CB8AC3E}">
        <p14:creationId xmlns:p14="http://schemas.microsoft.com/office/powerpoint/2010/main" val="12346398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1_Title Slide Blue A">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b="0" i="0">
                <a:solidFill>
                  <a:schemeClr val="accent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1212102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Tree>
    <p:extLst>
      <p:ext uri="{BB962C8B-B14F-4D97-AF65-F5344CB8AC3E}">
        <p14:creationId xmlns:p14="http://schemas.microsoft.com/office/powerpoint/2010/main" val="5466747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18914628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34573935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bg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mn-lt"/>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1EBB8918-321F-4814-85AD-F9F7A8C67AEF}"/>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201852F3-59BE-4CC1-B2BF-0FAA22504E8B}"/>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3" name="Picture 12">
            <a:extLst>
              <a:ext uri="{FF2B5EF4-FFF2-40B4-BE49-F238E27FC236}">
                <a16:creationId xmlns:a16="http://schemas.microsoft.com/office/drawing/2014/main" id="{A89C2625-B076-4D89-9AA6-9AD2762259C9}"/>
              </a:ext>
            </a:extLst>
          </p:cNvPr>
          <p:cNvPicPr>
            <a:picLocks noChangeAspect="1"/>
          </p:cNvPicPr>
          <p:nvPr userDrawn="1"/>
        </p:nvPicPr>
        <p:blipFill rotWithShape="1">
          <a:blip r:embed="rId2"/>
          <a:srcRect r="39474" b="13593"/>
          <a:stretch/>
        </p:blipFill>
        <p:spPr>
          <a:xfrm>
            <a:off x="1" y="6384795"/>
            <a:ext cx="482599" cy="473206"/>
          </a:xfrm>
          <a:prstGeom prst="rect">
            <a:avLst/>
          </a:prstGeom>
        </p:spPr>
      </p:pic>
      <p:pic>
        <p:nvPicPr>
          <p:cNvPr id="14" name="Graphic 9">
            <a:extLst>
              <a:ext uri="{FF2B5EF4-FFF2-40B4-BE49-F238E27FC236}">
                <a16:creationId xmlns:a16="http://schemas.microsoft.com/office/drawing/2014/main" id="{89F03298-A025-4C72-B51B-FC7B6C49AED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5936" y="6538757"/>
            <a:ext cx="945547" cy="195098"/>
          </a:xfrm>
          <a:prstGeom prst="rect">
            <a:avLst/>
          </a:prstGeom>
        </p:spPr>
      </p:pic>
    </p:spTree>
    <p:extLst>
      <p:ext uri="{BB962C8B-B14F-4D97-AF65-F5344CB8AC3E}">
        <p14:creationId xmlns:p14="http://schemas.microsoft.com/office/powerpoint/2010/main" val="40283300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4147566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mn-lt"/>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5FB7B45-0229-4BD9-84EB-963DE20FBDD7}"/>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Box 9">
            <a:extLst>
              <a:ext uri="{FF2B5EF4-FFF2-40B4-BE49-F238E27FC236}">
                <a16:creationId xmlns:a16="http://schemas.microsoft.com/office/drawing/2014/main" id="{B33A9EF0-587D-4D66-AF71-B360DB9198E7}"/>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2" name="Picture 11">
            <a:extLst>
              <a:ext uri="{FF2B5EF4-FFF2-40B4-BE49-F238E27FC236}">
                <a16:creationId xmlns:a16="http://schemas.microsoft.com/office/drawing/2014/main" id="{CC52B744-1D1D-43A4-86FF-F4C67E5C6EEF}"/>
              </a:ext>
            </a:extLst>
          </p:cNvPr>
          <p:cNvPicPr>
            <a:picLocks noChangeAspect="1"/>
          </p:cNvPicPr>
          <p:nvPr userDrawn="1"/>
        </p:nvPicPr>
        <p:blipFill rotWithShape="1">
          <a:blip r:embed="rId2"/>
          <a:srcRect r="39474" b="13593"/>
          <a:stretch/>
        </p:blipFill>
        <p:spPr>
          <a:xfrm>
            <a:off x="1" y="6384795"/>
            <a:ext cx="482599" cy="473206"/>
          </a:xfrm>
          <a:prstGeom prst="rect">
            <a:avLst/>
          </a:prstGeom>
        </p:spPr>
      </p:pic>
      <p:pic>
        <p:nvPicPr>
          <p:cNvPr id="13" name="Graphic 9">
            <a:extLst>
              <a:ext uri="{FF2B5EF4-FFF2-40B4-BE49-F238E27FC236}">
                <a16:creationId xmlns:a16="http://schemas.microsoft.com/office/drawing/2014/main" id="{F2F6F2F8-01D1-4425-8E5D-7CB71D0F68A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5936" y="6538757"/>
            <a:ext cx="945547" cy="195098"/>
          </a:xfrm>
          <a:prstGeom prst="rect">
            <a:avLst/>
          </a:prstGeom>
        </p:spPr>
      </p:pic>
    </p:spTree>
    <p:extLst>
      <p:ext uri="{BB962C8B-B14F-4D97-AF65-F5344CB8AC3E}">
        <p14:creationId xmlns:p14="http://schemas.microsoft.com/office/powerpoint/2010/main" val="22765577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A">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B33A9EF0-587D-4D66-AF71-B360DB9198E7}"/>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0F2BDBEF-1E73-4415-A831-00A78623ACE1}"/>
              </a:ext>
            </a:extLst>
          </p:cNvPr>
          <p:cNvPicPr>
            <a:picLocks noChangeAspect="1"/>
          </p:cNvPicPr>
          <p:nvPr userDrawn="1"/>
        </p:nvPicPr>
        <p:blipFill rotWithShape="1">
          <a:blip r:embed="rId2"/>
          <a:srcRect r="39474" b="13593"/>
          <a:stretch/>
        </p:blipFill>
        <p:spPr>
          <a:xfrm>
            <a:off x="1" y="6384795"/>
            <a:ext cx="482599" cy="473206"/>
          </a:xfrm>
          <a:prstGeom prst="rect">
            <a:avLst/>
          </a:prstGeom>
        </p:spPr>
      </p:pic>
      <p:pic>
        <p:nvPicPr>
          <p:cNvPr id="19" name="Graphic 9">
            <a:extLst>
              <a:ext uri="{FF2B5EF4-FFF2-40B4-BE49-F238E27FC236}">
                <a16:creationId xmlns:a16="http://schemas.microsoft.com/office/drawing/2014/main" id="{10BD01B2-E121-4021-AEE6-DD806F67A07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5936" y="6538757"/>
            <a:ext cx="945547" cy="195098"/>
          </a:xfrm>
          <a:prstGeom prst="rect">
            <a:avLst/>
          </a:prstGeom>
        </p:spPr>
      </p:pic>
    </p:spTree>
    <p:extLst>
      <p:ext uri="{BB962C8B-B14F-4D97-AF65-F5344CB8AC3E}">
        <p14:creationId xmlns:p14="http://schemas.microsoft.com/office/powerpoint/2010/main" val="18233526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B33A9EF0-587D-4D66-AF71-B360DB9198E7}"/>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29AFF40D-9599-4849-A81F-73FF709942E2}"/>
              </a:ext>
            </a:extLst>
          </p:cNvPr>
          <p:cNvPicPr>
            <a:picLocks noChangeAspect="1"/>
          </p:cNvPicPr>
          <p:nvPr userDrawn="1"/>
        </p:nvPicPr>
        <p:blipFill rotWithShape="1">
          <a:blip r:embed="rId2"/>
          <a:srcRect r="39474" b="13593"/>
          <a:stretch/>
        </p:blipFill>
        <p:spPr>
          <a:xfrm>
            <a:off x="1" y="6384795"/>
            <a:ext cx="482599" cy="473206"/>
          </a:xfrm>
          <a:prstGeom prst="rect">
            <a:avLst/>
          </a:prstGeom>
        </p:spPr>
      </p:pic>
      <p:pic>
        <p:nvPicPr>
          <p:cNvPr id="19" name="Graphic 9">
            <a:extLst>
              <a:ext uri="{FF2B5EF4-FFF2-40B4-BE49-F238E27FC236}">
                <a16:creationId xmlns:a16="http://schemas.microsoft.com/office/drawing/2014/main" id="{F62E8621-6C16-4EED-9F31-462386EB5C2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5936" y="6538757"/>
            <a:ext cx="945547" cy="195098"/>
          </a:xfrm>
          <a:prstGeom prst="rect">
            <a:avLst/>
          </a:prstGeom>
        </p:spPr>
      </p:pic>
    </p:spTree>
    <p:extLst>
      <p:ext uri="{BB962C8B-B14F-4D97-AF65-F5344CB8AC3E}">
        <p14:creationId xmlns:p14="http://schemas.microsoft.com/office/powerpoint/2010/main" val="17398773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9626069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011767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9252746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9" name="Rectangle 8">
            <a:extLst>
              <a:ext uri="{FF2B5EF4-FFF2-40B4-BE49-F238E27FC236}">
                <a16:creationId xmlns:a16="http://schemas.microsoft.com/office/drawing/2014/main" id="{ECACC3F2-34CF-44F5-A8EA-BD8A9DBB4CD3}"/>
              </a:ext>
            </a:extLst>
          </p:cNvPr>
          <p:cNvSpPr/>
          <p:nvPr userDrawn="1"/>
        </p:nvSpPr>
        <p:spPr>
          <a:xfrm>
            <a:off x="457200" y="6510549"/>
            <a:ext cx="103906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Labs Day 2020</a:t>
            </a:r>
          </a:p>
        </p:txBody>
      </p:sp>
      <p:pic>
        <p:nvPicPr>
          <p:cNvPr id="10" name="Picture 9">
            <a:extLst>
              <a:ext uri="{FF2B5EF4-FFF2-40B4-BE49-F238E27FC236}">
                <a16:creationId xmlns:a16="http://schemas.microsoft.com/office/drawing/2014/main" id="{A3A6B60C-6BA3-415F-B5E6-5261429993A3}"/>
              </a:ext>
            </a:extLst>
          </p:cNvPr>
          <p:cNvPicPr>
            <a:picLocks noChangeAspect="1"/>
          </p:cNvPicPr>
          <p:nvPr userDrawn="1"/>
        </p:nvPicPr>
        <p:blipFill rotWithShape="1">
          <a:blip r:embed="rId2"/>
          <a:srcRect r="39474" b="13593"/>
          <a:stretch/>
        </p:blipFill>
        <p:spPr>
          <a:xfrm>
            <a:off x="1" y="6384795"/>
            <a:ext cx="482599" cy="473206"/>
          </a:xfrm>
          <a:prstGeom prst="rect">
            <a:avLst/>
          </a:prstGeom>
        </p:spPr>
      </p:pic>
      <p:pic>
        <p:nvPicPr>
          <p:cNvPr id="11" name="Graphic 9">
            <a:extLst>
              <a:ext uri="{FF2B5EF4-FFF2-40B4-BE49-F238E27FC236}">
                <a16:creationId xmlns:a16="http://schemas.microsoft.com/office/drawing/2014/main" id="{A8AC633D-745F-44FB-B050-7228310F26D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655936" y="6538757"/>
            <a:ext cx="945547" cy="195098"/>
          </a:xfrm>
          <a:prstGeom prst="rect">
            <a:avLst/>
          </a:prstGeom>
        </p:spPr>
      </p:pic>
    </p:spTree>
    <p:extLst>
      <p:ext uri="{BB962C8B-B14F-4D97-AF65-F5344CB8AC3E}">
        <p14:creationId xmlns:p14="http://schemas.microsoft.com/office/powerpoint/2010/main" val="34047656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27070499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825625"/>
            <a:ext cx="5324475"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319713"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endParaRPr lang="en-US"/>
          </a:p>
        </p:txBody>
      </p:sp>
      <p:sp>
        <p:nvSpPr>
          <p:cNvPr id="5" name="Title 4">
            <a:extLst>
              <a:ext uri="{FF2B5EF4-FFF2-40B4-BE49-F238E27FC236}">
                <a16:creationId xmlns:a16="http://schemas.microsoft.com/office/drawing/2014/main" id="{390F38F5-F326-4548-BEF1-773E437F55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0897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ub 2 Column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B6E4F3-2E55-E9EA-4859-9DC5DF5353C6}"/>
              </a:ext>
            </a:extLst>
          </p:cNvPr>
          <p:cNvSpPr>
            <a:spLocks noGrp="1"/>
          </p:cNvSpPr>
          <p:nvPr>
            <p:ph type="title" hasCustomPrompt="1"/>
          </p:nvPr>
        </p:nvSpPr>
        <p:spPr>
          <a:xfrm>
            <a:off x="640080" y="347472"/>
            <a:ext cx="10911840" cy="640080"/>
          </a:xfrm>
        </p:spPr>
        <p:txBody>
          <a:bodyPr/>
          <a:lstStyle/>
          <a:p>
            <a:r>
              <a:rPr lang="en-US"/>
              <a:t>Click to edit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639763" y="987552"/>
            <a:ext cx="10912474" cy="365760"/>
          </a:xfrm>
        </p:spPr>
        <p:txBody>
          <a:bodyPr anchor="ctr">
            <a:noAutofit/>
          </a:bodyPr>
          <a:lstStyle>
            <a:lvl1pPr marL="0" indent="0">
              <a:buNone/>
              <a:defRPr sz="2200" b="0" i="0">
                <a:solidFill>
                  <a:schemeClr val="accent1"/>
                </a:solidFill>
                <a:latin typeface="IntelOne Text" panose="020B0503020203020204" pitchFamily="34" charset="77"/>
              </a:defRPr>
            </a:lvl1pPr>
            <a:lvl2pPr marL="457200" indent="0">
              <a:buNone/>
              <a:defRPr/>
            </a:lvl2pPr>
          </a:lstStyle>
          <a:p>
            <a:pPr lvl="0"/>
            <a:r>
              <a:rPr lang="en-US"/>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640080" y="1533842"/>
            <a:ext cx="5135880" cy="4682807"/>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6416040" y="1533842"/>
            <a:ext cx="5135880" cy="4682807"/>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100837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25252"/>
                </a:solidFill>
                <a:effectLst/>
                <a:uLnTx/>
                <a:uFillTx/>
                <a:latin typeface="IntelOne Display Regular"/>
              </a:rPr>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srgbClr val="525252"/>
                </a:solidFill>
                <a:effectLst/>
                <a:uLnTx/>
                <a:uFillTx/>
                <a:latin typeface="IntelOne Display Regular"/>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25252"/>
              </a:solidFill>
              <a:effectLst/>
              <a:uLnTx/>
              <a:uFillTx/>
              <a:latin typeface="IntelOne Display Regular"/>
            </a:endParaRPr>
          </a:p>
        </p:txBody>
      </p:sp>
    </p:spTree>
    <p:extLst>
      <p:ext uri="{BB962C8B-B14F-4D97-AF65-F5344CB8AC3E}">
        <p14:creationId xmlns:p14="http://schemas.microsoft.com/office/powerpoint/2010/main" val="3193989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236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05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0773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lue A">
    <p:spTree>
      <p:nvGrpSpPr>
        <p:cNvPr id="1" name=""/>
        <p:cNvGrpSpPr/>
        <p:nvPr/>
      </p:nvGrpSpPr>
      <p:grpSpPr>
        <a:xfrm>
          <a:off x="0" y="0"/>
          <a:ext cx="0" cy="0"/>
          <a:chOff x="0" y="0"/>
          <a:chExt cx="0" cy="0"/>
        </a:xfrm>
      </p:grpSpPr>
      <p:pic>
        <p:nvPicPr>
          <p:cNvPr id="28" name="Picture 27" descr="A picture containing outdoor, rock, mountain, nature&#10;&#10;Description automatically generated">
            <a:extLst>
              <a:ext uri="{FF2B5EF4-FFF2-40B4-BE49-F238E27FC236}">
                <a16:creationId xmlns:a16="http://schemas.microsoft.com/office/drawing/2014/main" id="{106A92A0-B000-4E4C-9B46-F1021DDF6D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732" t="46200" r="28864" b="19952"/>
          <a:stretch/>
        </p:blipFill>
        <p:spPr>
          <a:xfrm>
            <a:off x="0" y="1"/>
            <a:ext cx="12192000" cy="6858000"/>
          </a:xfrm>
          <a:prstGeom prst="rect">
            <a:avLst/>
          </a:prstGeom>
        </p:spPr>
      </p:pic>
      <p:sp>
        <p:nvSpPr>
          <p:cNvPr id="30" name="Rectangle 29">
            <a:extLst>
              <a:ext uri="{FF2B5EF4-FFF2-40B4-BE49-F238E27FC236}">
                <a16:creationId xmlns:a16="http://schemas.microsoft.com/office/drawing/2014/main" id="{3BAE4B9A-042C-456B-8C53-72AD3C6AC252}"/>
              </a:ext>
            </a:extLst>
          </p:cNvPr>
          <p:cNvSpPr/>
          <p:nvPr userDrawn="1"/>
        </p:nvSpPr>
        <p:spPr>
          <a:xfrm>
            <a:off x="0" y="1583267"/>
            <a:ext cx="12192000" cy="2997200"/>
          </a:xfrm>
          <a:prstGeom prst="rect">
            <a:avLst/>
          </a:prstGeom>
          <a:gradFill flip="none" rotWithShape="1">
            <a:gsLst>
              <a:gs pos="0">
                <a:schemeClr val="tx2">
                  <a:lumMod val="50000"/>
                  <a:alpha val="74000"/>
                </a:schemeClr>
              </a:gs>
              <a:gs pos="100000">
                <a:schemeClr val="tx2">
                  <a:lumMod val="5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997092" y="2256905"/>
            <a:ext cx="7731695" cy="1014984"/>
          </a:xfrm>
        </p:spPr>
        <p:txBody>
          <a:bodyPr anchor="b">
            <a:noAutofit/>
          </a:bodyPr>
          <a:lstStyle>
            <a:lvl1pPr algn="l">
              <a:defRPr sz="48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997092" y="3363964"/>
            <a:ext cx="7731695" cy="382449"/>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62CE44A7-E1A5-40AD-9F89-A381989F19A7}"/>
              </a:ext>
            </a:extLst>
          </p:cNvPr>
          <p:cNvPicPr>
            <a:picLocks noChangeAspect="1"/>
          </p:cNvPicPr>
          <p:nvPr userDrawn="1"/>
        </p:nvPicPr>
        <p:blipFill>
          <a:blip r:embed="rId3"/>
          <a:stretch>
            <a:fillRect/>
          </a:stretch>
        </p:blipFill>
        <p:spPr>
          <a:xfrm>
            <a:off x="367188" y="232209"/>
            <a:ext cx="2843019" cy="1952726"/>
          </a:xfrm>
          <a:prstGeom prst="rect">
            <a:avLst/>
          </a:prstGeom>
        </p:spPr>
      </p:pic>
      <p:sp>
        <p:nvSpPr>
          <p:cNvPr id="29" name="TextBox 28">
            <a:extLst>
              <a:ext uri="{FF2B5EF4-FFF2-40B4-BE49-F238E27FC236}">
                <a16:creationId xmlns:a16="http://schemas.microsoft.com/office/drawing/2014/main" id="{0F6BD877-AC09-4951-9DD1-C933B57E0776}"/>
              </a:ext>
            </a:extLst>
          </p:cNvPr>
          <p:cNvSpPr txBox="1"/>
          <p:nvPr userDrawn="1"/>
        </p:nvSpPr>
        <p:spPr>
          <a:xfrm>
            <a:off x="10366408" y="6362298"/>
            <a:ext cx="1725601" cy="369332"/>
          </a:xfrm>
          <a:prstGeom prst="rect">
            <a:avLst/>
          </a:prstGeom>
          <a:noFill/>
        </p:spPr>
        <p:txBody>
          <a:bodyPr wrap="none" rtlCol="0">
            <a:spAutoFit/>
          </a:bodyPr>
          <a:lstStyle/>
          <a:p>
            <a:r>
              <a:rPr lang="en-US">
                <a:solidFill>
                  <a:schemeClr val="bg1"/>
                </a:solidFill>
              </a:rPr>
              <a:t>Labs Day 2020</a:t>
            </a:r>
          </a:p>
        </p:txBody>
      </p:sp>
    </p:spTree>
    <p:extLst>
      <p:ext uri="{BB962C8B-B14F-4D97-AF65-F5344CB8AC3E}">
        <p14:creationId xmlns:p14="http://schemas.microsoft.com/office/powerpoint/2010/main" val="14270989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11580303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37260925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456951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38185792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7261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4903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9299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7415323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9382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6722043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6286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Tree>
    <p:extLst>
      <p:ext uri="{BB962C8B-B14F-4D97-AF65-F5344CB8AC3E}">
        <p14:creationId xmlns:p14="http://schemas.microsoft.com/office/powerpoint/2010/main" val="27635944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698117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35310097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3398746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559769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6266032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29906892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p:nvGrpSpPr>
        <p:grpSpPr>
          <a:xfrm>
            <a:off x="573803" y="0"/>
            <a:ext cx="6891025" cy="6377476"/>
            <a:chOff x="573803" y="0"/>
            <a:chExt cx="6891025" cy="6377476"/>
          </a:xfrm>
        </p:grpSpPr>
        <p:sp>
          <p:nvSpPr>
            <p:cNvPr id="7" name="Rectangle 6">
              <a:extLst>
                <a:ext uri="{FF2B5EF4-FFF2-40B4-BE49-F238E27FC236}">
                  <a16:creationId xmlns:a16="http://schemas.microsoft.com/office/drawing/2014/main" id="{EF200040-B841-47B7-8555-E0299CDC24FA}"/>
                </a:ext>
              </a:extLst>
            </p:cNvPr>
            <p:cNvSpPr/>
            <p:nvPr/>
          </p:nvSpPr>
          <p:spPr>
            <a:xfrm>
              <a:off x="1468405" y="0"/>
              <a:ext cx="5996423" cy="5390870"/>
            </a:xfrm>
            <a:prstGeom prst="rect">
              <a:avLst/>
            </a:prstGeom>
            <a:solidFill>
              <a:srgbClr val="000F8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p:nvSpPr>
          <p:spPr>
            <a:xfrm>
              <a:off x="861107" y="5390896"/>
              <a:ext cx="610214" cy="610214"/>
            </a:xfrm>
            <a:prstGeom prst="rect">
              <a:avLst/>
            </a:prstGeom>
            <a:solidFill>
              <a:srgbClr val="1E2EB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5922292" cy="1874852"/>
          </a:xfrm>
        </p:spPr>
        <p:txBody>
          <a:bodyPr anchor="b">
            <a:noAutofit/>
          </a:bodyPr>
          <a:lstStyle>
            <a:lvl1pPr algn="l">
              <a:defRPr sz="6600">
                <a:solidFill>
                  <a:schemeClr val="bg1"/>
                </a:solidFill>
                <a:latin typeface="+mn-lt"/>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5922292"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grpSp>
        <p:nvGrpSpPr>
          <p:cNvPr id="10" name="Group 9">
            <a:extLst>
              <a:ext uri="{FF2B5EF4-FFF2-40B4-BE49-F238E27FC236}">
                <a16:creationId xmlns:a16="http://schemas.microsoft.com/office/drawing/2014/main" id="{5C0BA635-9F0E-493A-B0C1-4893981E4F03}"/>
              </a:ext>
            </a:extLst>
          </p:cNvPr>
          <p:cNvGrpSpPr/>
          <p:nvPr/>
        </p:nvGrpSpPr>
        <p:grpSpPr>
          <a:xfrm>
            <a:off x="8221136" y="0"/>
            <a:ext cx="3961717" cy="6858000"/>
            <a:chOff x="8305800" y="173580"/>
            <a:chExt cx="3881959" cy="6684420"/>
          </a:xfrm>
          <a:solidFill>
            <a:schemeClr val="tx1">
              <a:lumMod val="40000"/>
              <a:lumOff val="60000"/>
              <a:alpha val="14000"/>
            </a:schemeClr>
          </a:solidFill>
        </p:grpSpPr>
        <p:sp>
          <p:nvSpPr>
            <p:cNvPr id="11" name="Rectangle 10">
              <a:extLst>
                <a:ext uri="{FF2B5EF4-FFF2-40B4-BE49-F238E27FC236}">
                  <a16:creationId xmlns:a16="http://schemas.microsoft.com/office/drawing/2014/main" id="{41F465C7-0F42-4327-BC98-472AA96CA51C}"/>
                </a:ext>
              </a:extLst>
            </p:cNvPr>
            <p:cNvSpPr/>
            <p:nvPr/>
          </p:nvSpPr>
          <p:spPr>
            <a:xfrm flipH="1">
              <a:off x="11783108" y="116967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85D1F5-48BF-474C-8531-25CD4CF85B5C}"/>
                </a:ext>
              </a:extLst>
            </p:cNvPr>
            <p:cNvSpPr/>
            <p:nvPr/>
          </p:nvSpPr>
          <p:spPr>
            <a:xfrm flipH="1">
              <a:off x="9892188" y="173580"/>
              <a:ext cx="906613" cy="9066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284D61-177E-445F-8509-7941074BA2FA}"/>
                </a:ext>
              </a:extLst>
            </p:cNvPr>
            <p:cNvSpPr/>
            <p:nvPr/>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58A5D6-7786-4A7A-8490-8A792C032C39}"/>
                </a:ext>
              </a:extLst>
            </p:cNvPr>
            <p:cNvSpPr/>
            <p:nvPr/>
          </p:nvSpPr>
          <p:spPr>
            <a:xfrm flipH="1">
              <a:off x="11578233" y="157353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6ABB673-30DE-49FB-8AB8-5180F04AEA39}"/>
                </a:ext>
              </a:extLst>
            </p:cNvPr>
            <p:cNvSpPr/>
            <p:nvPr/>
          </p:nvSpPr>
          <p:spPr>
            <a:xfrm flipH="1">
              <a:off x="10706100" y="296799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B5EB88-D5EE-4EF3-918A-03E9D71D68D0}"/>
                </a:ext>
              </a:extLst>
            </p:cNvPr>
            <p:cNvSpPr/>
            <p:nvPr/>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471124-813C-4347-8946-E6A462E9E608}"/>
                </a:ext>
              </a:extLst>
            </p:cNvPr>
            <p:cNvSpPr/>
            <p:nvPr/>
          </p:nvSpPr>
          <p:spPr>
            <a:xfrm flipH="1">
              <a:off x="11294409" y="47701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0AF9B2-9621-4B72-9632-4280ADBB68D1}"/>
                </a:ext>
              </a:extLst>
            </p:cNvPr>
            <p:cNvSpPr/>
            <p:nvPr/>
          </p:nvSpPr>
          <p:spPr>
            <a:xfrm flipH="1">
              <a:off x="11273359"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4A5EB54-A0CE-4A1C-88F0-FE84BF17A61C}"/>
                </a:ext>
              </a:extLst>
            </p:cNvPr>
            <p:cNvSpPr/>
            <p:nvPr/>
          </p:nvSpPr>
          <p:spPr>
            <a:xfrm flipH="1">
              <a:off x="10360908" y="5791925"/>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F6EBB-A931-470E-9885-44D8BCEE71D0}"/>
                </a:ext>
              </a:extLst>
            </p:cNvPr>
            <p:cNvSpPr/>
            <p:nvPr/>
          </p:nvSpPr>
          <p:spPr>
            <a:xfrm flipH="1">
              <a:off x="10126980" y="5573445"/>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BA6140-DDAD-4BC8-8A74-38DE64AD66DE}"/>
                </a:ext>
              </a:extLst>
            </p:cNvPr>
            <p:cNvSpPr/>
            <p:nvPr/>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A78094-7ED0-44B8-A904-75F15F614137}"/>
                </a:ext>
              </a:extLst>
            </p:cNvPr>
            <p:cNvSpPr/>
            <p:nvPr/>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BB08CAB-6413-4AC8-B4EA-D95775A738E3}"/>
                </a:ext>
              </a:extLst>
            </p:cNvPr>
            <p:cNvSpPr/>
            <p:nvPr/>
          </p:nvSpPr>
          <p:spPr>
            <a:xfrm flipH="1">
              <a:off x="10126980" y="248793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C391795-9C6E-4ADD-AC16-740A4B208B50}"/>
                </a:ext>
              </a:extLst>
            </p:cNvPr>
            <p:cNvSpPr/>
            <p:nvPr/>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70412C-2010-4C0D-9F63-E619173B9482}"/>
                </a:ext>
              </a:extLst>
            </p:cNvPr>
            <p:cNvSpPr/>
            <p:nvPr/>
          </p:nvSpPr>
          <p:spPr>
            <a:xfrm flipH="1">
              <a:off x="10492740" y="464878"/>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6DBCE1F-7CB2-41E9-8A24-54240440DB39}"/>
                </a:ext>
              </a:extLst>
            </p:cNvPr>
            <p:cNvSpPr/>
            <p:nvPr/>
          </p:nvSpPr>
          <p:spPr>
            <a:xfrm flipH="1">
              <a:off x="10058400" y="2815970"/>
              <a:ext cx="216849" cy="216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15320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0CEE58-040C-4D89-9FDF-A675E359D7A8}"/>
              </a:ext>
            </a:extLst>
          </p:cNvPr>
          <p:cNvSpPr/>
          <p:nvPr/>
        </p:nvSpPr>
        <p:spPr>
          <a:xfrm>
            <a:off x="0" y="0"/>
            <a:ext cx="12192000" cy="6858000"/>
          </a:xfrm>
          <a:prstGeom prst="rect">
            <a:avLst/>
          </a:prstGeom>
          <a:solidFill>
            <a:schemeClr val="tx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4FB316-56F3-41F8-A083-A3511142C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420" y="149682"/>
            <a:ext cx="1047750" cy="1047750"/>
          </a:xfrm>
          <a:prstGeom prst="rect">
            <a:avLst/>
          </a:prstGeom>
        </p:spPr>
      </p:pic>
      <p:sp>
        <p:nvSpPr>
          <p:cNvPr id="11" name="Rectangle 10">
            <a:extLst>
              <a:ext uri="{FF2B5EF4-FFF2-40B4-BE49-F238E27FC236}">
                <a16:creationId xmlns:a16="http://schemas.microsoft.com/office/drawing/2014/main" id="{8BF2828E-0E98-4E7E-A5DC-E7EF29D56669}"/>
              </a:ext>
            </a:extLst>
          </p:cNvPr>
          <p:cNvSpPr/>
          <p:nvPr/>
        </p:nvSpPr>
        <p:spPr>
          <a:xfrm>
            <a:off x="2936103" y="1197432"/>
            <a:ext cx="6201547" cy="5507855"/>
          </a:xfrm>
          <a:prstGeom prst="rect">
            <a:avLst/>
          </a:prstGeom>
          <a:solidFill>
            <a:srgbClr val="000864"/>
          </a:solidFill>
          <a:ln w="127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3050158" y="2763516"/>
            <a:ext cx="5922292" cy="1874852"/>
          </a:xfrm>
        </p:spPr>
        <p:txBody>
          <a:bodyPr anchor="b">
            <a:noAutofit/>
          </a:bodyPr>
          <a:lstStyle>
            <a:lvl1pPr algn="l">
              <a:defRPr sz="6600">
                <a:solidFill>
                  <a:schemeClr val="bg1"/>
                </a:solidFill>
                <a:latin typeface="+mn-lt"/>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3050158" y="4730443"/>
            <a:ext cx="5922292"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36305302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412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4504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9257727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hasCustomPrompt="1"/>
          </p:nvPr>
        </p:nvSpPr>
        <p:spPr>
          <a:xfrm>
            <a:off x="515388" y="221694"/>
            <a:ext cx="11219412" cy="1008590"/>
          </a:xfrm>
        </p:spPr>
        <p:txBody>
          <a:bodyPr>
            <a:normAutofit/>
          </a:bodyPr>
          <a:lstStyle>
            <a:lvl1pPr>
              <a:defRPr sz="4400"/>
            </a:lvl1pPr>
          </a:lstStyle>
          <a:p>
            <a:r>
              <a:rPr lang="en-US"/>
              <a:t>Click to edit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515387" y="1446415"/>
            <a:ext cx="11219411" cy="47305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058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p:txBody>
          <a:bodyPr/>
          <a:lstStyle/>
          <a:p>
            <a:r>
              <a:rPr lang="en-US"/>
              <a:t>Click to edit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515388" y="1446417"/>
            <a:ext cx="5429865" cy="468668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6304935" y="1446417"/>
            <a:ext cx="5429865" cy="468668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901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1373196" cy="1199822"/>
          </a:xfrm>
        </p:spPr>
        <p:txBody>
          <a:bodyPr anchor="b" anchorCtr="0">
            <a:normAutofit/>
          </a:bodyPr>
          <a:lstStyle>
            <a:lvl1pPr algn="ctr">
              <a:defRPr sz="48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1373196" cy="681935"/>
          </a:xfrm>
        </p:spPr>
        <p:txBody>
          <a:bodyPr>
            <a:normAutofit/>
          </a:bodyPr>
          <a:lstStyle>
            <a:lvl1pPr marL="0" indent="0" algn="ctr">
              <a:buNone/>
              <a:defRPr sz="2800">
                <a:solidFill>
                  <a:schemeClr val="accent1"/>
                </a:solidFill>
                <a:latin typeface="+mn-lt"/>
              </a:defRPr>
            </a:lvl1pPr>
          </a:lstStyle>
          <a:p>
            <a:pPr lvl="0"/>
            <a:r>
              <a:rPr lang="en-US"/>
              <a:t>Click to edit text styles</a:t>
            </a:r>
          </a:p>
        </p:txBody>
      </p:sp>
    </p:spTree>
    <p:extLst>
      <p:ext uri="{BB962C8B-B14F-4D97-AF65-F5344CB8AC3E}">
        <p14:creationId xmlns:p14="http://schemas.microsoft.com/office/powerpoint/2010/main" val="1676102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456176" y="2528350"/>
            <a:ext cx="11298020" cy="1801300"/>
          </a:xfrm>
        </p:spPr>
        <p:txBody>
          <a:bodyPr anchor="ctr" anchorCtr="0">
            <a:normAutofit/>
          </a:bodyPr>
          <a:lstStyle>
            <a:lvl1pPr algn="ctr">
              <a:defRPr sz="5400"/>
            </a:lvl1pPr>
          </a:lstStyle>
          <a:p>
            <a:r>
              <a:rPr lang="en-US"/>
              <a:t>Click to edit title style</a:t>
            </a:r>
          </a:p>
        </p:txBody>
      </p:sp>
      <p:grpSp>
        <p:nvGrpSpPr>
          <p:cNvPr id="8" name="Group 7">
            <a:extLst>
              <a:ext uri="{FF2B5EF4-FFF2-40B4-BE49-F238E27FC236}">
                <a16:creationId xmlns:a16="http://schemas.microsoft.com/office/drawing/2014/main" id="{20E7547A-0D06-42DF-B2F0-38A5A516ACA8}"/>
              </a:ext>
            </a:extLst>
          </p:cNvPr>
          <p:cNvGrpSpPr/>
          <p:nvPr/>
        </p:nvGrpSpPr>
        <p:grpSpPr>
          <a:xfrm>
            <a:off x="-12572" y="-39795"/>
            <a:ext cx="11766768" cy="6443311"/>
            <a:chOff x="0" y="0"/>
            <a:chExt cx="12146280" cy="6858000"/>
          </a:xfrm>
          <a:gradFill>
            <a:gsLst>
              <a:gs pos="0">
                <a:schemeClr val="bg1">
                  <a:alpha val="7000"/>
                </a:schemeClr>
              </a:gs>
              <a:gs pos="56000">
                <a:schemeClr val="tx1">
                  <a:lumMod val="20000"/>
                  <a:lumOff val="80000"/>
                  <a:alpha val="28000"/>
                </a:schemeClr>
              </a:gs>
            </a:gsLst>
            <a:lin ang="2700000" scaled="0"/>
          </a:gradFill>
        </p:grpSpPr>
        <p:sp>
          <p:nvSpPr>
            <p:cNvPr id="9" name="Rectangle 8">
              <a:extLst>
                <a:ext uri="{FF2B5EF4-FFF2-40B4-BE49-F238E27FC236}">
                  <a16:creationId xmlns:a16="http://schemas.microsoft.com/office/drawing/2014/main" id="{8F519261-7CB9-4641-8AF3-6BBE6D9A529F}"/>
                </a:ext>
              </a:extLst>
            </p:cNvPr>
            <p:cNvSpPr/>
            <p:nvPr/>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F3B705-7442-4DB7-A94C-CE3528728D96}"/>
                </a:ext>
              </a:extLst>
            </p:cNvPr>
            <p:cNvSpPr/>
            <p:nvPr/>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B22DA5-B816-4253-BEBD-4EEB0E8E31A1}"/>
                </a:ext>
              </a:extLst>
            </p:cNvPr>
            <p:cNvSpPr/>
            <p:nvPr/>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4E4576-A87E-42FC-B43D-4E66211D0044}"/>
                </a:ext>
              </a:extLst>
            </p:cNvPr>
            <p:cNvSpPr/>
            <p:nvPr/>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9CF0E8-9FD1-4DBF-9C1D-EE4649ECA53A}"/>
                </a:ext>
              </a:extLst>
            </p:cNvPr>
            <p:cNvSpPr/>
            <p:nvPr/>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B77AB8-E5AE-468B-B50E-0A5A31B85BEB}"/>
                </a:ext>
              </a:extLst>
            </p:cNvPr>
            <p:cNvSpPr/>
            <p:nvPr/>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A1799B-AA24-4821-A2B9-757C59842B05}"/>
                </a:ext>
              </a:extLst>
            </p:cNvPr>
            <p:cNvSpPr/>
            <p:nvPr/>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843F45-792A-4E5A-BDA2-7ECE8E65FD9E}"/>
                </a:ext>
              </a:extLst>
            </p:cNvPr>
            <p:cNvSpPr/>
            <p:nvPr/>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DBE5D7-6B78-4047-91B8-BCBF2EAC6152}"/>
                </a:ext>
              </a:extLst>
            </p:cNvPr>
            <p:cNvSpPr/>
            <p:nvPr/>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9D472D-E3AF-4B95-A91C-A55FE7258645}"/>
                </a:ext>
              </a:extLst>
            </p:cNvPr>
            <p:cNvSpPr/>
            <p:nvPr/>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9BF76-21D4-4D0C-90B8-AA751831EA1B}"/>
                </a:ext>
              </a:extLst>
            </p:cNvPr>
            <p:cNvSpPr/>
            <p:nvPr/>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74AB46-C4C5-4217-9EC4-177D5020D848}"/>
                </a:ext>
              </a:extLst>
            </p:cNvPr>
            <p:cNvSpPr/>
            <p:nvPr/>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191419-5C94-4151-A226-C6F52E824A32}"/>
                </a:ext>
              </a:extLst>
            </p:cNvPr>
            <p:cNvSpPr/>
            <p:nvPr/>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66CA8E-1431-461D-8767-93F169FF2AEA}"/>
                </a:ext>
              </a:extLst>
            </p:cNvPr>
            <p:cNvSpPr/>
            <p:nvPr/>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5624E1-780D-48E8-A01B-66A6A3939635}"/>
                </a:ext>
              </a:extLst>
            </p:cNvPr>
            <p:cNvSpPr/>
            <p:nvPr/>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43D33C2-BB62-4ECF-8FC3-64D3D8EF8B8D}"/>
                </a:ext>
              </a:extLst>
            </p:cNvPr>
            <p:cNvSpPr/>
            <p:nvPr/>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3A6A18-0972-44F5-8AC6-13ADC2ACCFD1}"/>
                </a:ext>
              </a:extLst>
            </p:cNvPr>
            <p:cNvSpPr/>
            <p:nvPr/>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463A56-B021-4EC9-9801-94CA6338DED3}"/>
                </a:ext>
              </a:extLst>
            </p:cNvPr>
            <p:cNvSpPr/>
            <p:nvPr/>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4218F75-FF89-4356-AAD0-BE10C3102DFD}"/>
                </a:ext>
              </a:extLst>
            </p:cNvPr>
            <p:cNvSpPr/>
            <p:nvPr/>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E68D0A-333A-4E31-8DF3-86258842A761}"/>
                </a:ext>
              </a:extLst>
            </p:cNvPr>
            <p:cNvSpPr/>
            <p:nvPr/>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055C6A-FDA8-4E48-A18B-F24AB93078A9}"/>
                </a:ext>
              </a:extLst>
            </p:cNvPr>
            <p:cNvSpPr/>
            <p:nvPr/>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6D8D9B-308B-4181-B239-10AF2A63A502}"/>
                </a:ext>
              </a:extLst>
            </p:cNvPr>
            <p:cNvSpPr/>
            <p:nvPr/>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BA045A-DD3D-4144-8B1D-A7205FC1150D}"/>
                </a:ext>
              </a:extLst>
            </p:cNvPr>
            <p:cNvSpPr/>
            <p:nvPr/>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DC63514-7F14-4417-B5F0-8E0EF2B01CC5}"/>
                </a:ext>
              </a:extLst>
            </p:cNvPr>
            <p:cNvSpPr/>
            <p:nvPr/>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CBD1353-2135-4ED8-B9F4-C790D51B1C69}"/>
                </a:ext>
              </a:extLst>
            </p:cNvPr>
            <p:cNvSpPr/>
            <p:nvPr/>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11FAA0C-379B-4500-A023-19C94D946F83}"/>
                </a:ext>
              </a:extLst>
            </p:cNvPr>
            <p:cNvSpPr/>
            <p:nvPr/>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4234D7-D6C6-4B12-AC59-0863BE74137A}"/>
                </a:ext>
              </a:extLst>
            </p:cNvPr>
            <p:cNvSpPr/>
            <p:nvPr/>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C9807DD-6DFE-4422-9600-B9D90EA1826D}"/>
                </a:ext>
              </a:extLst>
            </p:cNvPr>
            <p:cNvSpPr/>
            <p:nvPr/>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FAAE0E7-5FE8-49F6-9005-F6CBE2CAE6AE}"/>
                </a:ext>
              </a:extLst>
            </p:cNvPr>
            <p:cNvSpPr/>
            <p:nvPr/>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BFFE6B-E5C8-4D3B-BA55-B704F8F7F8C1}"/>
                </a:ext>
              </a:extLst>
            </p:cNvPr>
            <p:cNvSpPr/>
            <p:nvPr/>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6435D7F-E4F0-41A4-A377-C3E2379E32B1}"/>
                </a:ext>
              </a:extLst>
            </p:cNvPr>
            <p:cNvSpPr/>
            <p:nvPr/>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00A0AD-40DC-4938-A589-B6D3DD275F7B}"/>
                </a:ext>
              </a:extLst>
            </p:cNvPr>
            <p:cNvSpPr/>
            <p:nvPr/>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E67BD25-6060-4FB6-80D4-522F122EBA62}"/>
                </a:ext>
              </a:extLst>
            </p:cNvPr>
            <p:cNvSpPr/>
            <p:nvPr/>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E86263F-6298-40C7-B952-C641D0F3301D}"/>
                </a:ext>
              </a:extLst>
            </p:cNvPr>
            <p:cNvSpPr/>
            <p:nvPr/>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0C5643F-01E5-42B3-94CF-F509153440C7}"/>
                </a:ext>
              </a:extLst>
            </p:cNvPr>
            <p:cNvSpPr/>
            <p:nvPr/>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EF80D8-5DC7-4028-9358-FFC7AE949BEA}"/>
                </a:ext>
              </a:extLst>
            </p:cNvPr>
            <p:cNvSpPr/>
            <p:nvPr/>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C584B9-FD59-4FB5-B999-CD58C33854D2}"/>
                </a:ext>
              </a:extLst>
            </p:cNvPr>
            <p:cNvSpPr/>
            <p:nvPr/>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D8FD865-F7CD-4226-AF08-F12CD5A18447}"/>
                </a:ext>
              </a:extLst>
            </p:cNvPr>
            <p:cNvSpPr/>
            <p:nvPr/>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F05BCEFA-E822-4B5D-A7BC-69F79E6BC4B7}"/>
              </a:ext>
            </a:extLst>
          </p:cNvPr>
          <p:cNvSpPr/>
          <p:nvPr/>
        </p:nvSpPr>
        <p:spPr>
          <a:xfrm>
            <a:off x="0" y="-10303"/>
            <a:ext cx="121920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1F44750C-D1F0-4091-A782-E1F00E9E0D30}"/>
              </a:ext>
            </a:extLst>
          </p:cNvPr>
          <p:cNvSpPr/>
          <p:nvPr/>
        </p:nvSpPr>
        <p:spPr>
          <a:xfrm rot="16200000">
            <a:off x="-2962596" y="3086364"/>
            <a:ext cx="6380343"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3DDF5E05-B21E-4309-85BF-3E07629D53E6}"/>
              </a:ext>
            </a:extLst>
          </p:cNvPr>
          <p:cNvSpPr/>
          <p:nvPr/>
        </p:nvSpPr>
        <p:spPr>
          <a:xfrm rot="16200000">
            <a:off x="8773016" y="2984744"/>
            <a:ext cx="6380343"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Tree>
    <p:extLst>
      <p:ext uri="{BB962C8B-B14F-4D97-AF65-F5344CB8AC3E}">
        <p14:creationId xmlns:p14="http://schemas.microsoft.com/office/powerpoint/2010/main" val="15206706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384FE2-5CFC-4E9F-91E5-C351575DF5D3}"/>
              </a:ext>
            </a:extLst>
          </p:cNvPr>
          <p:cNvGrpSpPr/>
          <p:nvPr/>
        </p:nvGrpSpPr>
        <p:grpSpPr>
          <a:xfrm>
            <a:off x="1604" y="-39795"/>
            <a:ext cx="12146280" cy="6990928"/>
            <a:chOff x="0" y="0"/>
            <a:chExt cx="12146280" cy="6858000"/>
          </a:xfrm>
          <a:gradFill>
            <a:gsLst>
              <a:gs pos="0">
                <a:schemeClr val="bg1">
                  <a:alpha val="31000"/>
                </a:schemeClr>
              </a:gs>
              <a:gs pos="43000">
                <a:schemeClr val="tx1">
                  <a:lumMod val="20000"/>
                  <a:lumOff val="80000"/>
                  <a:alpha val="9000"/>
                </a:schemeClr>
              </a:gs>
            </a:gsLst>
            <a:lin ang="2700000" scaled="0"/>
          </a:gradFill>
        </p:grpSpPr>
        <p:sp>
          <p:nvSpPr>
            <p:cNvPr id="19" name="Rectangle 18">
              <a:extLst>
                <a:ext uri="{FF2B5EF4-FFF2-40B4-BE49-F238E27FC236}">
                  <a16:creationId xmlns:a16="http://schemas.microsoft.com/office/drawing/2014/main" id="{4D2E980E-5AE2-4F50-B612-CACE9B5564B9}"/>
                </a:ext>
              </a:extLst>
            </p:cNvPr>
            <p:cNvSpPr/>
            <p:nvPr/>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462726-7209-44C5-AE6F-104F02BE59C1}"/>
                </a:ext>
              </a:extLst>
            </p:cNvPr>
            <p:cNvSpPr/>
            <p:nvPr/>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16A07F9-1611-4FBB-862F-9D506DE51A30}"/>
                </a:ext>
              </a:extLst>
            </p:cNvPr>
            <p:cNvSpPr/>
            <p:nvPr/>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DB28D8-F921-40FC-B893-EB2459D9513D}"/>
                </a:ext>
              </a:extLst>
            </p:cNvPr>
            <p:cNvSpPr/>
            <p:nvPr/>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5C1D36-9DFD-4824-8D27-5709E0917F3A}"/>
                </a:ext>
              </a:extLst>
            </p:cNvPr>
            <p:cNvSpPr/>
            <p:nvPr/>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04DA91-ECEF-430B-A0C4-0A2933DF6CA9}"/>
                </a:ext>
              </a:extLst>
            </p:cNvPr>
            <p:cNvSpPr/>
            <p:nvPr/>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E64167-6415-4A81-877A-7827B26142F2}"/>
                </a:ext>
              </a:extLst>
            </p:cNvPr>
            <p:cNvSpPr/>
            <p:nvPr/>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DC4811-4461-445F-B67E-D3F1952F86E6}"/>
                </a:ext>
              </a:extLst>
            </p:cNvPr>
            <p:cNvSpPr/>
            <p:nvPr/>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83825E-7848-4257-B1D5-A33EBFC60E4C}"/>
                </a:ext>
              </a:extLst>
            </p:cNvPr>
            <p:cNvSpPr/>
            <p:nvPr/>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CCC0CB1-167B-42D4-9F70-3961214E3152}"/>
                </a:ext>
              </a:extLst>
            </p:cNvPr>
            <p:cNvSpPr/>
            <p:nvPr/>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A51EC24-8570-4686-B29B-1AB0F89FB000}"/>
                </a:ext>
              </a:extLst>
            </p:cNvPr>
            <p:cNvSpPr/>
            <p:nvPr/>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18BA1B9-F8E6-4184-A7AD-418876C5E697}"/>
                </a:ext>
              </a:extLst>
            </p:cNvPr>
            <p:cNvSpPr/>
            <p:nvPr/>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93DD8F8-4118-419C-AA87-44FD86513CAC}"/>
                </a:ext>
              </a:extLst>
            </p:cNvPr>
            <p:cNvSpPr/>
            <p:nvPr/>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C1D5C4E-A849-4358-95D1-8240E8B0422D}"/>
                </a:ext>
              </a:extLst>
            </p:cNvPr>
            <p:cNvSpPr/>
            <p:nvPr/>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864A219-2628-49B2-A0BC-8C1739CDEA7E}"/>
                </a:ext>
              </a:extLst>
            </p:cNvPr>
            <p:cNvSpPr/>
            <p:nvPr/>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5E28594-DF1D-41D6-B8E4-F60A9408B03D}"/>
                </a:ext>
              </a:extLst>
            </p:cNvPr>
            <p:cNvSpPr/>
            <p:nvPr/>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F244982-9876-4680-BCA8-8E8935075D40}"/>
                </a:ext>
              </a:extLst>
            </p:cNvPr>
            <p:cNvSpPr/>
            <p:nvPr/>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DCF887E-34F7-41C3-BC57-A0B6F827FC62}"/>
                </a:ext>
              </a:extLst>
            </p:cNvPr>
            <p:cNvSpPr/>
            <p:nvPr/>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C10D540-3B69-4C25-8403-0742937F0421}"/>
                </a:ext>
              </a:extLst>
            </p:cNvPr>
            <p:cNvSpPr/>
            <p:nvPr/>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F71A421-6062-4414-9DF8-58DE9751AEFF}"/>
                </a:ext>
              </a:extLst>
            </p:cNvPr>
            <p:cNvSpPr/>
            <p:nvPr/>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7227D2-F127-4BC0-841A-D92F1AD7442C}"/>
                </a:ext>
              </a:extLst>
            </p:cNvPr>
            <p:cNvSpPr/>
            <p:nvPr/>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994427-0FCE-42BE-B3D6-71E6EB7F88B1}"/>
                </a:ext>
              </a:extLst>
            </p:cNvPr>
            <p:cNvSpPr/>
            <p:nvPr/>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56D285-C83E-48F8-B307-028939AA81D9}"/>
                </a:ext>
              </a:extLst>
            </p:cNvPr>
            <p:cNvSpPr/>
            <p:nvPr/>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818FDAE-6B7C-424B-AE4D-AF72EB6DC2BF}"/>
                </a:ext>
              </a:extLst>
            </p:cNvPr>
            <p:cNvSpPr/>
            <p:nvPr/>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16B93D7-24B4-4147-BC42-7F95D0FA4838}"/>
                </a:ext>
              </a:extLst>
            </p:cNvPr>
            <p:cNvSpPr/>
            <p:nvPr/>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49F4796-87B8-44CB-A6CB-AB0137895BE1}"/>
                </a:ext>
              </a:extLst>
            </p:cNvPr>
            <p:cNvSpPr/>
            <p:nvPr/>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610AD05-48DB-436F-91CF-735B958F815C}"/>
                </a:ext>
              </a:extLst>
            </p:cNvPr>
            <p:cNvSpPr/>
            <p:nvPr/>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F816EA-8D87-4D4B-9185-3D743CE90F38}"/>
                </a:ext>
              </a:extLst>
            </p:cNvPr>
            <p:cNvSpPr/>
            <p:nvPr/>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62CB2A2-B228-4A7A-8AA1-239805FA07D2}"/>
                </a:ext>
              </a:extLst>
            </p:cNvPr>
            <p:cNvSpPr/>
            <p:nvPr/>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66A3537-4DA2-4088-91C5-C997146018CC}"/>
                </a:ext>
              </a:extLst>
            </p:cNvPr>
            <p:cNvSpPr/>
            <p:nvPr/>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3238CB-9912-48A1-8367-8C3C1C4AB45B}"/>
                </a:ext>
              </a:extLst>
            </p:cNvPr>
            <p:cNvSpPr/>
            <p:nvPr/>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0174123-61CF-4A56-9537-6FFEDD432227}"/>
                </a:ext>
              </a:extLst>
            </p:cNvPr>
            <p:cNvSpPr/>
            <p:nvPr/>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A81EEA-DE3E-43BD-A2B3-B5152CE69075}"/>
                </a:ext>
              </a:extLst>
            </p:cNvPr>
            <p:cNvSpPr/>
            <p:nvPr/>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7FDE216-9C28-43C0-A420-973687B6A383}"/>
                </a:ext>
              </a:extLst>
            </p:cNvPr>
            <p:cNvSpPr/>
            <p:nvPr/>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15693FA-562B-4088-858B-D61733721C57}"/>
                </a:ext>
              </a:extLst>
            </p:cNvPr>
            <p:cNvSpPr/>
            <p:nvPr/>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223571C-0A94-41C4-86DC-8E7275F5BECC}"/>
                </a:ext>
              </a:extLst>
            </p:cNvPr>
            <p:cNvSpPr/>
            <p:nvPr/>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A71D57-C570-41EA-BCC4-F6D4A9448612}"/>
                </a:ext>
              </a:extLst>
            </p:cNvPr>
            <p:cNvSpPr/>
            <p:nvPr/>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8CF599B-6DA7-4276-B86A-BF8D55874B17}"/>
                </a:ext>
              </a:extLst>
            </p:cNvPr>
            <p:cNvSpPr/>
            <p:nvPr/>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rgbClr val="000864"/>
                </a:solidFill>
              </a:defRPr>
            </a:lvl1pPr>
          </a:lstStyle>
          <a:p>
            <a:r>
              <a:rPr lang="en-US"/>
              <a:t>Click to edit title style</a:t>
            </a:r>
          </a:p>
        </p:txBody>
      </p:sp>
      <p:sp>
        <p:nvSpPr>
          <p:cNvPr id="17" name="Rectangle 16">
            <a:extLst>
              <a:ext uri="{FF2B5EF4-FFF2-40B4-BE49-F238E27FC236}">
                <a16:creationId xmlns:a16="http://schemas.microsoft.com/office/drawing/2014/main" id="{E32B7E3E-B537-4EE3-BA97-B90982F6C31B}"/>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388270"/>
            <a:ext cx="5867401" cy="60125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rgbClr val="000864"/>
                </a:solidFill>
              </a:defRPr>
            </a:lvl1pPr>
          </a:lstStyle>
          <a:p>
            <a:pPr lvl="0"/>
            <a:r>
              <a:rPr lang="en-US"/>
              <a:t>Click to edit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5351053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Intel Log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5314D7-4686-459E-B0B9-D8174D27C674}"/>
              </a:ext>
            </a:extLst>
          </p:cNvPr>
          <p:cNvGrpSpPr/>
          <p:nvPr/>
        </p:nvGrpSpPr>
        <p:grpSpPr>
          <a:xfrm>
            <a:off x="-12572" y="-39795"/>
            <a:ext cx="12146280" cy="6990928"/>
            <a:chOff x="0" y="0"/>
            <a:chExt cx="12146280" cy="6858000"/>
          </a:xfrm>
          <a:gradFill>
            <a:gsLst>
              <a:gs pos="0">
                <a:schemeClr val="bg1">
                  <a:alpha val="7000"/>
                </a:schemeClr>
              </a:gs>
              <a:gs pos="56000">
                <a:srgbClr val="98A1FF">
                  <a:alpha val="16000"/>
                </a:srgbClr>
              </a:gs>
            </a:gsLst>
            <a:lin ang="2700000" scaled="0"/>
          </a:gradFill>
        </p:grpSpPr>
        <p:sp>
          <p:nvSpPr>
            <p:cNvPr id="4" name="Rectangle 3">
              <a:extLst>
                <a:ext uri="{FF2B5EF4-FFF2-40B4-BE49-F238E27FC236}">
                  <a16:creationId xmlns:a16="http://schemas.microsoft.com/office/drawing/2014/main" id="{0EDAE372-AB86-44B3-84A1-1B073D868770}"/>
                </a:ext>
              </a:extLst>
            </p:cNvPr>
            <p:cNvSpPr/>
            <p:nvPr/>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C0A541-7EF8-4340-A3EB-869882D8C57C}"/>
                </a:ext>
              </a:extLst>
            </p:cNvPr>
            <p:cNvSpPr/>
            <p:nvPr/>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E88200-AA50-45CE-99E9-DA95D82B3077}"/>
                </a:ext>
              </a:extLst>
            </p:cNvPr>
            <p:cNvSpPr/>
            <p:nvPr/>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DAC36A-AB8B-4962-8CC2-987B0AB2CE78}"/>
                </a:ext>
              </a:extLst>
            </p:cNvPr>
            <p:cNvSpPr/>
            <p:nvPr/>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D6A570-7D55-4A59-8F23-2353A5CC9191}"/>
                </a:ext>
              </a:extLst>
            </p:cNvPr>
            <p:cNvSpPr/>
            <p:nvPr/>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D100CE-BF5E-48C0-8CB3-6FEEA5360ED5}"/>
                </a:ext>
              </a:extLst>
            </p:cNvPr>
            <p:cNvSpPr/>
            <p:nvPr/>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AE015C-482E-458B-BAB1-8CD2E270B40D}"/>
                </a:ext>
              </a:extLst>
            </p:cNvPr>
            <p:cNvSpPr/>
            <p:nvPr/>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A126E0-89CC-46A4-AE42-F2CBC17AA83A}"/>
                </a:ext>
              </a:extLst>
            </p:cNvPr>
            <p:cNvSpPr/>
            <p:nvPr/>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A53A4C-18EC-44E9-8E08-08D00D5D2FC3}"/>
                </a:ext>
              </a:extLst>
            </p:cNvPr>
            <p:cNvSpPr/>
            <p:nvPr/>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A53A95-DC69-42C2-BF53-820B088A4256}"/>
                </a:ext>
              </a:extLst>
            </p:cNvPr>
            <p:cNvSpPr/>
            <p:nvPr/>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DD5927-A8A2-4986-900E-BFA417C7A956}"/>
                </a:ext>
              </a:extLst>
            </p:cNvPr>
            <p:cNvSpPr/>
            <p:nvPr/>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5244FB-0CA9-4432-B269-C564D1D90E9A}"/>
                </a:ext>
              </a:extLst>
            </p:cNvPr>
            <p:cNvSpPr/>
            <p:nvPr/>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A3FA66-FAF7-4551-B869-DEE45B92A825}"/>
                </a:ext>
              </a:extLst>
            </p:cNvPr>
            <p:cNvSpPr/>
            <p:nvPr/>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7F253B1-61B5-41EA-9AD1-EA5463CC6E79}"/>
                </a:ext>
              </a:extLst>
            </p:cNvPr>
            <p:cNvSpPr/>
            <p:nvPr/>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2EDD74-61BE-4BC4-A6FA-E3F2DBE0B8DF}"/>
                </a:ext>
              </a:extLst>
            </p:cNvPr>
            <p:cNvSpPr/>
            <p:nvPr/>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3F303-6057-4F40-B9AD-4D05A4B4655D}"/>
                </a:ext>
              </a:extLst>
            </p:cNvPr>
            <p:cNvSpPr/>
            <p:nvPr/>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4082A8-C0EA-4461-8AEB-702B0EE15F09}"/>
                </a:ext>
              </a:extLst>
            </p:cNvPr>
            <p:cNvSpPr/>
            <p:nvPr/>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74894E-A1D9-4272-BB03-AA7D392C66A6}"/>
                </a:ext>
              </a:extLst>
            </p:cNvPr>
            <p:cNvSpPr/>
            <p:nvPr/>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A341F7-9514-49AF-AA43-B5A5239BABCA}"/>
                </a:ext>
              </a:extLst>
            </p:cNvPr>
            <p:cNvSpPr/>
            <p:nvPr/>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840202-0EE1-4903-B3C6-E78163284E1A}"/>
                </a:ext>
              </a:extLst>
            </p:cNvPr>
            <p:cNvSpPr/>
            <p:nvPr/>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7AEBD1-26CD-421A-B76C-F7BF800637AA}"/>
                </a:ext>
              </a:extLst>
            </p:cNvPr>
            <p:cNvSpPr/>
            <p:nvPr/>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2D95CD0-DE52-4519-B118-04EC8B52B49A}"/>
                </a:ext>
              </a:extLst>
            </p:cNvPr>
            <p:cNvSpPr/>
            <p:nvPr/>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C2A81E-C7C2-4458-93DC-739562EC1BE5}"/>
                </a:ext>
              </a:extLst>
            </p:cNvPr>
            <p:cNvSpPr/>
            <p:nvPr/>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A16754-947E-4B46-96FC-CEEB7D651C54}"/>
                </a:ext>
              </a:extLst>
            </p:cNvPr>
            <p:cNvSpPr/>
            <p:nvPr/>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ABC4B7D-DA76-44E7-B7FE-E46BA1A5B72D}"/>
                </a:ext>
              </a:extLst>
            </p:cNvPr>
            <p:cNvSpPr/>
            <p:nvPr/>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49B60D7-C509-4B40-99F4-85824B0B59B4}"/>
                </a:ext>
              </a:extLst>
            </p:cNvPr>
            <p:cNvSpPr/>
            <p:nvPr/>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99DDFA1-1411-4F44-B439-32305FA8F84C}"/>
                </a:ext>
              </a:extLst>
            </p:cNvPr>
            <p:cNvSpPr/>
            <p:nvPr/>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1F0F80-EC30-4012-8850-5A8C02664B2F}"/>
                </a:ext>
              </a:extLst>
            </p:cNvPr>
            <p:cNvSpPr/>
            <p:nvPr/>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51E71C-EE6A-40AE-8FA4-73374B76E9CF}"/>
                </a:ext>
              </a:extLst>
            </p:cNvPr>
            <p:cNvSpPr/>
            <p:nvPr/>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FEF4CA-8A75-4343-9BE7-0DD3992EF883}"/>
                </a:ext>
              </a:extLst>
            </p:cNvPr>
            <p:cNvSpPr/>
            <p:nvPr/>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F257649-2BE2-47F8-B0BF-BD90997988AE}"/>
                </a:ext>
              </a:extLst>
            </p:cNvPr>
            <p:cNvSpPr/>
            <p:nvPr/>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647063D-F70D-4A59-9E63-D27752A0D8D8}"/>
                </a:ext>
              </a:extLst>
            </p:cNvPr>
            <p:cNvSpPr/>
            <p:nvPr/>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2BCA05A-B8BB-478E-9A80-3DD9515E3366}"/>
                </a:ext>
              </a:extLst>
            </p:cNvPr>
            <p:cNvSpPr/>
            <p:nvPr/>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5AD5202-FD48-46A7-9B43-B97AE8A3E2FC}"/>
                </a:ext>
              </a:extLst>
            </p:cNvPr>
            <p:cNvSpPr/>
            <p:nvPr/>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711FC0-C686-47FE-BFBB-7019FEAB01AF}"/>
                </a:ext>
              </a:extLst>
            </p:cNvPr>
            <p:cNvSpPr/>
            <p:nvPr/>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A2B54AD-F450-4EB3-B7DE-A8EF4BAB2741}"/>
                </a:ext>
              </a:extLst>
            </p:cNvPr>
            <p:cNvSpPr/>
            <p:nvPr/>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F5FA612-DA82-43AC-BA41-71CBFB4FC3A1}"/>
                </a:ext>
              </a:extLst>
            </p:cNvPr>
            <p:cNvSpPr/>
            <p:nvPr/>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72E4B2D-9B8E-4886-B554-04FD16754F02}"/>
                </a:ext>
              </a:extLst>
            </p:cNvPr>
            <p:cNvSpPr/>
            <p:nvPr/>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43" descr="Logo&#10;&#10;Description automatically generated">
            <a:extLst>
              <a:ext uri="{FF2B5EF4-FFF2-40B4-BE49-F238E27FC236}">
                <a16:creationId xmlns:a16="http://schemas.microsoft.com/office/drawing/2014/main" id="{AE5D0AC1-05F2-4D2F-9DAC-7982BDDBF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369" y="2585686"/>
            <a:ext cx="9716786" cy="1415411"/>
          </a:xfrm>
          <a:prstGeom prst="rect">
            <a:avLst/>
          </a:prstGeom>
        </p:spPr>
      </p:pic>
      <p:grpSp>
        <p:nvGrpSpPr>
          <p:cNvPr id="43" name="Group 42">
            <a:extLst>
              <a:ext uri="{FF2B5EF4-FFF2-40B4-BE49-F238E27FC236}">
                <a16:creationId xmlns:a16="http://schemas.microsoft.com/office/drawing/2014/main" id="{8D361587-8002-4669-B71E-83789407F007}"/>
              </a:ext>
            </a:extLst>
          </p:cNvPr>
          <p:cNvGrpSpPr/>
          <p:nvPr userDrawn="1"/>
        </p:nvGrpSpPr>
        <p:grpSpPr>
          <a:xfrm>
            <a:off x="1604" y="-39795"/>
            <a:ext cx="12146280" cy="6990928"/>
            <a:chOff x="0" y="0"/>
            <a:chExt cx="12146280" cy="6858000"/>
          </a:xfrm>
          <a:gradFill>
            <a:gsLst>
              <a:gs pos="0">
                <a:schemeClr val="tx1">
                  <a:alpha val="8000"/>
                </a:schemeClr>
              </a:gs>
              <a:gs pos="43000">
                <a:schemeClr val="tx2">
                  <a:lumMod val="85000"/>
                  <a:alpha val="6000"/>
                </a:schemeClr>
              </a:gs>
            </a:gsLst>
            <a:lin ang="2700000" scaled="0"/>
          </a:gradFill>
        </p:grpSpPr>
        <p:sp>
          <p:nvSpPr>
            <p:cNvPr id="45" name="Rectangle 44">
              <a:extLst>
                <a:ext uri="{FF2B5EF4-FFF2-40B4-BE49-F238E27FC236}">
                  <a16:creationId xmlns:a16="http://schemas.microsoft.com/office/drawing/2014/main" id="{D4FDC2A4-AA47-40B4-9E87-5ADA9BC9F08F}"/>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Rectangle 45">
              <a:extLst>
                <a:ext uri="{FF2B5EF4-FFF2-40B4-BE49-F238E27FC236}">
                  <a16:creationId xmlns:a16="http://schemas.microsoft.com/office/drawing/2014/main" id="{5814A4BC-3CD7-4491-BB00-1A1F311150F3}"/>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a:extLst>
                <a:ext uri="{FF2B5EF4-FFF2-40B4-BE49-F238E27FC236}">
                  <a16:creationId xmlns:a16="http://schemas.microsoft.com/office/drawing/2014/main" id="{3FA269FB-E086-4228-85C5-6EF5B92D1B21}"/>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8" name="Rectangle 47">
              <a:extLst>
                <a:ext uri="{FF2B5EF4-FFF2-40B4-BE49-F238E27FC236}">
                  <a16:creationId xmlns:a16="http://schemas.microsoft.com/office/drawing/2014/main" id="{1BAB07C6-2F23-44D7-B187-EF9DB8F4B1A0}"/>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9" name="Rectangle 48">
              <a:extLst>
                <a:ext uri="{FF2B5EF4-FFF2-40B4-BE49-F238E27FC236}">
                  <a16:creationId xmlns:a16="http://schemas.microsoft.com/office/drawing/2014/main" id="{952563D8-DEC8-4D27-B0EC-95138C6C7D48}"/>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0" name="Rectangle 49">
              <a:extLst>
                <a:ext uri="{FF2B5EF4-FFF2-40B4-BE49-F238E27FC236}">
                  <a16:creationId xmlns:a16="http://schemas.microsoft.com/office/drawing/2014/main" id="{9949FB22-3497-45D2-A503-A7152E7267FF}"/>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Rectangle 50">
              <a:extLst>
                <a:ext uri="{FF2B5EF4-FFF2-40B4-BE49-F238E27FC236}">
                  <a16:creationId xmlns:a16="http://schemas.microsoft.com/office/drawing/2014/main" id="{0424FA26-03B2-4F17-A938-6B907D9048DE}"/>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a:extLst>
                <a:ext uri="{FF2B5EF4-FFF2-40B4-BE49-F238E27FC236}">
                  <a16:creationId xmlns:a16="http://schemas.microsoft.com/office/drawing/2014/main" id="{E58E2417-68DE-4584-A645-58A68B2B6156}"/>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3" name="Rectangle 52">
              <a:extLst>
                <a:ext uri="{FF2B5EF4-FFF2-40B4-BE49-F238E27FC236}">
                  <a16:creationId xmlns:a16="http://schemas.microsoft.com/office/drawing/2014/main" id="{9D977CE0-CDA4-4BC2-BCA1-AED94D9E790D}"/>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4" name="Rectangle 53">
              <a:extLst>
                <a:ext uri="{FF2B5EF4-FFF2-40B4-BE49-F238E27FC236}">
                  <a16:creationId xmlns:a16="http://schemas.microsoft.com/office/drawing/2014/main" id="{1D24FF75-8E81-4F18-B306-7C61A7026955}"/>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5" name="Rectangle 54">
              <a:extLst>
                <a:ext uri="{FF2B5EF4-FFF2-40B4-BE49-F238E27FC236}">
                  <a16:creationId xmlns:a16="http://schemas.microsoft.com/office/drawing/2014/main" id="{47D74455-1F45-4E1B-B7E5-345D838FB389}"/>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6" name="Rectangle 55">
              <a:extLst>
                <a:ext uri="{FF2B5EF4-FFF2-40B4-BE49-F238E27FC236}">
                  <a16:creationId xmlns:a16="http://schemas.microsoft.com/office/drawing/2014/main" id="{D27105AD-464F-423A-BF40-DFD882321CEC}"/>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Rectangle 56">
              <a:extLst>
                <a:ext uri="{FF2B5EF4-FFF2-40B4-BE49-F238E27FC236}">
                  <a16:creationId xmlns:a16="http://schemas.microsoft.com/office/drawing/2014/main" id="{59323949-0E5B-484B-9F34-3D6F252E7184}"/>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8" name="Rectangle 57">
              <a:extLst>
                <a:ext uri="{FF2B5EF4-FFF2-40B4-BE49-F238E27FC236}">
                  <a16:creationId xmlns:a16="http://schemas.microsoft.com/office/drawing/2014/main" id="{289E8188-BE1D-4292-9BA5-D3397F7DB15D}"/>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9" name="Rectangle 58">
              <a:extLst>
                <a:ext uri="{FF2B5EF4-FFF2-40B4-BE49-F238E27FC236}">
                  <a16:creationId xmlns:a16="http://schemas.microsoft.com/office/drawing/2014/main" id="{1D8FEAE7-F318-40AB-B0A9-B01F6F6754A3}"/>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0" name="Rectangle 59">
              <a:extLst>
                <a:ext uri="{FF2B5EF4-FFF2-40B4-BE49-F238E27FC236}">
                  <a16:creationId xmlns:a16="http://schemas.microsoft.com/office/drawing/2014/main" id="{F6442576-C021-47BE-BF37-EEB8D650BDDE}"/>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1" name="Rectangle 60">
              <a:extLst>
                <a:ext uri="{FF2B5EF4-FFF2-40B4-BE49-F238E27FC236}">
                  <a16:creationId xmlns:a16="http://schemas.microsoft.com/office/drawing/2014/main" id="{16C3DC45-A13B-45C1-A5D9-4E89D7D4D38B}"/>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2" name="Rectangle 61">
              <a:extLst>
                <a:ext uri="{FF2B5EF4-FFF2-40B4-BE49-F238E27FC236}">
                  <a16:creationId xmlns:a16="http://schemas.microsoft.com/office/drawing/2014/main" id="{42387036-43A8-4DC8-AA60-A2E49933F44D}"/>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3" name="Rectangle 62">
              <a:extLst>
                <a:ext uri="{FF2B5EF4-FFF2-40B4-BE49-F238E27FC236}">
                  <a16:creationId xmlns:a16="http://schemas.microsoft.com/office/drawing/2014/main" id="{CAD20F63-62A6-44BC-8A0D-56D0B5231578}"/>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4" name="Rectangle 63">
              <a:extLst>
                <a:ext uri="{FF2B5EF4-FFF2-40B4-BE49-F238E27FC236}">
                  <a16:creationId xmlns:a16="http://schemas.microsoft.com/office/drawing/2014/main" id="{8A564480-239B-47A2-838A-CCAAEACFF6C5}"/>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5" name="Rectangle 64">
              <a:extLst>
                <a:ext uri="{FF2B5EF4-FFF2-40B4-BE49-F238E27FC236}">
                  <a16:creationId xmlns:a16="http://schemas.microsoft.com/office/drawing/2014/main" id="{4084D1D3-D1F5-422F-8EF2-C7982EB220FD}"/>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6" name="Rectangle 65">
              <a:extLst>
                <a:ext uri="{FF2B5EF4-FFF2-40B4-BE49-F238E27FC236}">
                  <a16:creationId xmlns:a16="http://schemas.microsoft.com/office/drawing/2014/main" id="{67BB3186-DE4F-46A2-B975-17BF58064E1D}"/>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7" name="Rectangle 66">
              <a:extLst>
                <a:ext uri="{FF2B5EF4-FFF2-40B4-BE49-F238E27FC236}">
                  <a16:creationId xmlns:a16="http://schemas.microsoft.com/office/drawing/2014/main" id="{DFA2B5B2-6B48-4A21-83A6-B847996F196B}"/>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8" name="Rectangle 67">
              <a:extLst>
                <a:ext uri="{FF2B5EF4-FFF2-40B4-BE49-F238E27FC236}">
                  <a16:creationId xmlns:a16="http://schemas.microsoft.com/office/drawing/2014/main" id="{7DE96453-D8AA-48F7-9F81-B38A96D887FF}"/>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9" name="Rectangle 68">
              <a:extLst>
                <a:ext uri="{FF2B5EF4-FFF2-40B4-BE49-F238E27FC236}">
                  <a16:creationId xmlns:a16="http://schemas.microsoft.com/office/drawing/2014/main" id="{03007A47-96A2-4380-91CC-55573F98A967}"/>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0" name="Rectangle 69">
              <a:extLst>
                <a:ext uri="{FF2B5EF4-FFF2-40B4-BE49-F238E27FC236}">
                  <a16:creationId xmlns:a16="http://schemas.microsoft.com/office/drawing/2014/main" id="{87FBE612-3D72-4C76-BD06-E3336E408760}"/>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1" name="Rectangle 70">
              <a:extLst>
                <a:ext uri="{FF2B5EF4-FFF2-40B4-BE49-F238E27FC236}">
                  <a16:creationId xmlns:a16="http://schemas.microsoft.com/office/drawing/2014/main" id="{E3E8EAE6-E1D0-4958-B465-8072249C8583}"/>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2" name="Rectangle 71">
              <a:extLst>
                <a:ext uri="{FF2B5EF4-FFF2-40B4-BE49-F238E27FC236}">
                  <a16:creationId xmlns:a16="http://schemas.microsoft.com/office/drawing/2014/main" id="{56D23031-4DF6-4E51-BAB7-17BFC2AC1828}"/>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3" name="Rectangle 72">
              <a:extLst>
                <a:ext uri="{FF2B5EF4-FFF2-40B4-BE49-F238E27FC236}">
                  <a16:creationId xmlns:a16="http://schemas.microsoft.com/office/drawing/2014/main" id="{A263750F-A5AF-41A8-97F7-36A81859F608}"/>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4" name="Rectangle 73">
              <a:extLst>
                <a:ext uri="{FF2B5EF4-FFF2-40B4-BE49-F238E27FC236}">
                  <a16:creationId xmlns:a16="http://schemas.microsoft.com/office/drawing/2014/main" id="{1302E344-8BC6-4240-B450-4DEC54A77385}"/>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5" name="Rectangle 74">
              <a:extLst>
                <a:ext uri="{FF2B5EF4-FFF2-40B4-BE49-F238E27FC236}">
                  <a16:creationId xmlns:a16="http://schemas.microsoft.com/office/drawing/2014/main" id="{D49DF86B-5DC7-4A71-9BC2-18ACFEB33467}"/>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6" name="Rectangle 75">
              <a:extLst>
                <a:ext uri="{FF2B5EF4-FFF2-40B4-BE49-F238E27FC236}">
                  <a16:creationId xmlns:a16="http://schemas.microsoft.com/office/drawing/2014/main" id="{144E5C0B-9E61-4D75-929D-EED9BB4340BB}"/>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7" name="Rectangle 76">
              <a:extLst>
                <a:ext uri="{FF2B5EF4-FFF2-40B4-BE49-F238E27FC236}">
                  <a16:creationId xmlns:a16="http://schemas.microsoft.com/office/drawing/2014/main" id="{6008C5B3-3373-4CEE-9A4C-E553367C7558}"/>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8" name="Rectangle 77">
              <a:extLst>
                <a:ext uri="{FF2B5EF4-FFF2-40B4-BE49-F238E27FC236}">
                  <a16:creationId xmlns:a16="http://schemas.microsoft.com/office/drawing/2014/main" id="{9B117B44-0533-4DE2-B500-CCC403B504ED}"/>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9" name="Rectangle 78">
              <a:extLst>
                <a:ext uri="{FF2B5EF4-FFF2-40B4-BE49-F238E27FC236}">
                  <a16:creationId xmlns:a16="http://schemas.microsoft.com/office/drawing/2014/main" id="{BB24FE89-4443-4682-A35F-3AD6A31BF160}"/>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0" name="Rectangle 79">
              <a:extLst>
                <a:ext uri="{FF2B5EF4-FFF2-40B4-BE49-F238E27FC236}">
                  <a16:creationId xmlns:a16="http://schemas.microsoft.com/office/drawing/2014/main" id="{035932D0-3EBD-4AE7-9465-6B5EDF94AF67}"/>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1" name="Rectangle 80">
              <a:extLst>
                <a:ext uri="{FF2B5EF4-FFF2-40B4-BE49-F238E27FC236}">
                  <a16:creationId xmlns:a16="http://schemas.microsoft.com/office/drawing/2014/main" id="{88FEA750-E11B-48D1-A32F-4655A5524480}"/>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2" name="Rectangle 81">
              <a:extLst>
                <a:ext uri="{FF2B5EF4-FFF2-40B4-BE49-F238E27FC236}">
                  <a16:creationId xmlns:a16="http://schemas.microsoft.com/office/drawing/2014/main" id="{C8BD56E6-C64A-4DB2-94E8-8EDD5885AE5D}"/>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Tree>
    <p:extLst>
      <p:ext uri="{BB962C8B-B14F-4D97-AF65-F5344CB8AC3E}">
        <p14:creationId xmlns:p14="http://schemas.microsoft.com/office/powerpoint/2010/main" val="30829520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2_Title Slide Whi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E1B587A-481D-4354-9508-D5D8FF887B06}"/>
              </a:ext>
              <a:ext uri="{C183D7F6-B498-43B3-948B-1728B52AA6E4}">
                <adec:decorative xmlns:adec="http://schemas.microsoft.com/office/drawing/2017/decorative" val="1"/>
              </a:ext>
            </a:extLst>
          </p:cNvPr>
          <p:cNvGrpSpPr/>
          <p:nvPr userDrawn="1"/>
        </p:nvGrpSpPr>
        <p:grpSpPr>
          <a:xfrm>
            <a:off x="573803" y="4951823"/>
            <a:ext cx="1924468" cy="1425653"/>
            <a:chOff x="573803" y="4951823"/>
            <a:chExt cx="1924468" cy="1425653"/>
          </a:xfrm>
        </p:grpSpPr>
        <p:sp>
          <p:nvSpPr>
            <p:cNvPr id="13" name="Rectangle 12">
              <a:extLst>
                <a:ext uri="{FF2B5EF4-FFF2-40B4-BE49-F238E27FC236}">
                  <a16:creationId xmlns:a16="http://schemas.microsoft.com/office/drawing/2014/main" id="{1ADCBE42-BEC7-4DF9-A16F-7E76C7D448E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AAA47B74-98DC-499D-981D-583A2DD69E50}"/>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33D68EB8-A34F-47E3-8B7F-5FF260D65B7C}"/>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7" name="Graphic 16">
              <a:extLst>
                <a:ext uri="{FF2B5EF4-FFF2-40B4-BE49-F238E27FC236}">
                  <a16:creationId xmlns:a16="http://schemas.microsoft.com/office/drawing/2014/main" id="{07897D68-7CB8-406F-9146-F00DE71319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5167897"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5156647" cy="1874852"/>
          </a:xfrm>
        </p:spPr>
        <p:txBody>
          <a:bodyPr anchor="b">
            <a:normAutofit/>
          </a:bodyPr>
          <a:lstStyle>
            <a:lvl1pPr algn="l">
              <a:lnSpc>
                <a:spcPts val="5600"/>
              </a:lnSpc>
              <a:defRPr sz="6000">
                <a:solidFill>
                  <a:schemeClr val="bg1">
                    <a:lumMod val="75000"/>
                  </a:schemeClr>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5156647"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32988270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Title &amp; Full Page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0520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C138-D946-4B27-BDC4-2C7D53A247F8}"/>
              </a:ext>
            </a:extLst>
          </p:cNvPr>
          <p:cNvSpPr/>
          <p:nvPr userDrawn="1"/>
        </p:nvSpPr>
        <p:spPr>
          <a:xfrm>
            <a:off x="0" y="0"/>
            <a:ext cx="12192000" cy="6400799"/>
          </a:xfrm>
          <a:prstGeom prst="rect">
            <a:avLst/>
          </a:prstGeom>
          <a:gradFill>
            <a:gsLst>
              <a:gs pos="55000">
                <a:schemeClr val="bg1"/>
              </a:gs>
              <a:gs pos="0">
                <a:schemeClr val="bg1">
                  <a:lumMod val="85000"/>
                </a:schemeClr>
              </a:gs>
            </a:gsLst>
            <a:lin ang="162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295047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6339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8600"/>
            <a:ext cx="10972800" cy="1143000"/>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rgbClr val="0070C0"/>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16532644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6343489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Main_Layout">
  <p:cSld name="Main_Layout">
    <p:spTree>
      <p:nvGrpSpPr>
        <p:cNvPr id="1" name="Shape 108"/>
        <p:cNvGrpSpPr/>
        <p:nvPr/>
      </p:nvGrpSpPr>
      <p:grpSpPr>
        <a:xfrm>
          <a:off x="0" y="0"/>
          <a:ext cx="0" cy="0"/>
          <a:chOff x="0" y="0"/>
          <a:chExt cx="0" cy="0"/>
        </a:xfrm>
      </p:grpSpPr>
      <p:sp>
        <p:nvSpPr>
          <p:cNvPr id="109" name="Google Shape;109;g123b5fc9a65_1_327"/>
          <p:cNvSpPr txBox="1">
            <a:spLocks noGrp="1"/>
          </p:cNvSpPr>
          <p:nvPr>
            <p:ph type="title"/>
          </p:nvPr>
        </p:nvSpPr>
        <p:spPr>
          <a:xfrm>
            <a:off x="233444" y="173581"/>
            <a:ext cx="11765100" cy="715500"/>
          </a:xfrm>
          <a:prstGeom prst="rect">
            <a:avLst/>
          </a:prstGeom>
          <a:noFill/>
          <a:ln>
            <a:noFill/>
          </a:ln>
        </p:spPr>
        <p:txBody>
          <a:bodyPr spcFirstLastPara="1" wrap="square" lIns="81225" tIns="81200" rIns="81225" bIns="81200" anchor="t" anchorCtr="0">
            <a:noAutofit/>
          </a:bodyPr>
          <a:lstStyle>
            <a:lvl1pPr marR="0" lvl="0" algn="l" rtl="0">
              <a:spcBef>
                <a:spcPts val="0"/>
              </a:spcBef>
              <a:spcAft>
                <a:spcPts val="0"/>
              </a:spcAft>
              <a:buSzPts val="1900"/>
              <a:buNone/>
              <a:defRPr sz="2700" b="1" i="0" u="none" strike="noStrike" cap="none">
                <a:latin typeface="Century Gothic"/>
                <a:ea typeface="Century Gothic"/>
                <a:cs typeface="Century Gothic"/>
                <a:sym typeface="Century Gothic"/>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10" name="Google Shape;110;g123b5fc9a65_1_327"/>
          <p:cNvSpPr txBox="1">
            <a:spLocks noGrp="1"/>
          </p:cNvSpPr>
          <p:nvPr>
            <p:ph type="sldNum" idx="12"/>
          </p:nvPr>
        </p:nvSpPr>
        <p:spPr>
          <a:xfrm>
            <a:off x="10950011" y="6493000"/>
            <a:ext cx="1219200" cy="330900"/>
          </a:xfrm>
          <a:prstGeom prst="rect">
            <a:avLst/>
          </a:prstGeom>
          <a:noFill/>
          <a:ln>
            <a:noFill/>
          </a:ln>
        </p:spPr>
        <p:txBody>
          <a:bodyPr spcFirstLastPara="1" wrap="square" lIns="121825" tIns="60925" rIns="121825" bIns="60925" anchor="b" anchorCtr="0">
            <a:noAutofit/>
          </a:bodyPr>
          <a:lstStyle>
            <a:lvl1pPr marL="0" marR="0" lvl="0" indent="0" algn="r" rtl="0">
              <a:spcBef>
                <a:spcPts val="0"/>
              </a:spcBef>
              <a:buNone/>
              <a:defRPr sz="1100">
                <a:solidFill>
                  <a:srgbClr val="FFFFFF"/>
                </a:solidFill>
                <a:latin typeface="Century Gothic"/>
                <a:ea typeface="Century Gothic"/>
                <a:cs typeface="Century Gothic"/>
                <a:sym typeface="Century Gothic"/>
              </a:defRPr>
            </a:lvl1pPr>
            <a:lvl2pPr marL="0" marR="0" lvl="1" indent="0" algn="r" rtl="0">
              <a:spcBef>
                <a:spcPts val="0"/>
              </a:spcBef>
              <a:buNone/>
              <a:defRPr sz="1100">
                <a:solidFill>
                  <a:srgbClr val="FFFFFF"/>
                </a:solidFill>
                <a:latin typeface="Century Gothic"/>
                <a:ea typeface="Century Gothic"/>
                <a:cs typeface="Century Gothic"/>
                <a:sym typeface="Century Gothic"/>
              </a:defRPr>
            </a:lvl2pPr>
            <a:lvl3pPr marL="0" marR="0" lvl="2" indent="0" algn="r" rtl="0">
              <a:spcBef>
                <a:spcPts val="0"/>
              </a:spcBef>
              <a:buNone/>
              <a:defRPr sz="1100">
                <a:solidFill>
                  <a:srgbClr val="FFFFFF"/>
                </a:solidFill>
                <a:latin typeface="Century Gothic"/>
                <a:ea typeface="Century Gothic"/>
                <a:cs typeface="Century Gothic"/>
                <a:sym typeface="Century Gothic"/>
              </a:defRPr>
            </a:lvl3pPr>
            <a:lvl4pPr marL="0" marR="0" lvl="3" indent="0" algn="r" rtl="0">
              <a:spcBef>
                <a:spcPts val="0"/>
              </a:spcBef>
              <a:buNone/>
              <a:defRPr sz="1100">
                <a:solidFill>
                  <a:srgbClr val="FFFFFF"/>
                </a:solidFill>
                <a:latin typeface="Century Gothic"/>
                <a:ea typeface="Century Gothic"/>
                <a:cs typeface="Century Gothic"/>
                <a:sym typeface="Century Gothic"/>
              </a:defRPr>
            </a:lvl4pPr>
            <a:lvl5pPr marL="0" marR="0" lvl="4" indent="0" algn="r" rtl="0">
              <a:spcBef>
                <a:spcPts val="0"/>
              </a:spcBef>
              <a:buNone/>
              <a:defRPr sz="1100">
                <a:solidFill>
                  <a:srgbClr val="FFFFFF"/>
                </a:solidFill>
                <a:latin typeface="Century Gothic"/>
                <a:ea typeface="Century Gothic"/>
                <a:cs typeface="Century Gothic"/>
                <a:sym typeface="Century Gothic"/>
              </a:defRPr>
            </a:lvl5pPr>
            <a:lvl6pPr marL="0" marR="0" lvl="5" indent="0" algn="r" rtl="0">
              <a:spcBef>
                <a:spcPts val="0"/>
              </a:spcBef>
              <a:buNone/>
              <a:defRPr sz="1100">
                <a:solidFill>
                  <a:srgbClr val="FFFFFF"/>
                </a:solidFill>
                <a:latin typeface="Century Gothic"/>
                <a:ea typeface="Century Gothic"/>
                <a:cs typeface="Century Gothic"/>
                <a:sym typeface="Century Gothic"/>
              </a:defRPr>
            </a:lvl6pPr>
            <a:lvl7pPr marL="0" marR="0" lvl="6" indent="0" algn="r" rtl="0">
              <a:spcBef>
                <a:spcPts val="0"/>
              </a:spcBef>
              <a:buNone/>
              <a:defRPr sz="1100">
                <a:solidFill>
                  <a:srgbClr val="FFFFFF"/>
                </a:solidFill>
                <a:latin typeface="Century Gothic"/>
                <a:ea typeface="Century Gothic"/>
                <a:cs typeface="Century Gothic"/>
                <a:sym typeface="Century Gothic"/>
              </a:defRPr>
            </a:lvl7pPr>
            <a:lvl8pPr marL="0" marR="0" lvl="7" indent="0" algn="r" rtl="0">
              <a:spcBef>
                <a:spcPts val="0"/>
              </a:spcBef>
              <a:buNone/>
              <a:defRPr sz="1100">
                <a:solidFill>
                  <a:srgbClr val="FFFFFF"/>
                </a:solidFill>
                <a:latin typeface="Century Gothic"/>
                <a:ea typeface="Century Gothic"/>
                <a:cs typeface="Century Gothic"/>
                <a:sym typeface="Century Gothic"/>
              </a:defRPr>
            </a:lvl8pPr>
            <a:lvl9pPr marL="0" marR="0" lvl="8" indent="0" algn="r" rtl="0">
              <a:spcBef>
                <a:spcPts val="0"/>
              </a:spcBef>
              <a:buNone/>
              <a:defRPr sz="1100">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113438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Blue A">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783142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Blue B">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681763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3967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7707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0675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5217555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6583669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40105808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103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115341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Tree>
    <p:extLst>
      <p:ext uri="{BB962C8B-B14F-4D97-AF65-F5344CB8AC3E}">
        <p14:creationId xmlns:p14="http://schemas.microsoft.com/office/powerpoint/2010/main" val="16985735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38168976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26081475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38581883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8437722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935799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6861908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Section Break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122423" cy="246221"/>
          </a:xfrm>
          <a:prstGeom prst="rect">
            <a:avLst/>
          </a:prstGeom>
        </p:spPr>
        <p:txBody>
          <a:bodyPr wrap="none">
            <a:spAutoFit/>
          </a:bodyPr>
          <a:lstStyle/>
          <a:p>
            <a:pPr algn="l"/>
            <a:r>
              <a:rPr lang="en-US" sz="1000">
                <a:solidFill>
                  <a:schemeClr val="bg1"/>
                </a:solidFill>
              </a:rPr>
              <a:t>Emergent AI Lab</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13965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a:solidFill>
                  <a:schemeClr val="accent1"/>
                </a:solidFill>
                <a:latin typeface="+mn-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40107001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Blue A">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463210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Title Blue B">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773621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9356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7205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479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36705217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41946202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mn-lt"/>
              </a:defRPr>
            </a:lvl1pPr>
          </a:lstStyle>
          <a:p>
            <a:pPr lvl="0"/>
            <a:r>
              <a:rPr lang="en-US"/>
              <a:t>Click to edit Master text styles</a:t>
            </a:r>
          </a:p>
        </p:txBody>
      </p:sp>
    </p:spTree>
    <p:extLst>
      <p:ext uri="{BB962C8B-B14F-4D97-AF65-F5344CB8AC3E}">
        <p14:creationId xmlns:p14="http://schemas.microsoft.com/office/powerpoint/2010/main" val="610361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mn-lt"/>
              </a:defRPr>
            </a:lvl1pPr>
          </a:lstStyle>
          <a:p>
            <a:pPr lvl="0"/>
            <a:r>
              <a:rPr lang="en-US"/>
              <a:t>Click to edit Master text styles</a:t>
            </a:r>
          </a:p>
        </p:txBody>
      </p:sp>
    </p:spTree>
    <p:extLst>
      <p:ext uri="{BB962C8B-B14F-4D97-AF65-F5344CB8AC3E}">
        <p14:creationId xmlns:p14="http://schemas.microsoft.com/office/powerpoint/2010/main" val="3467282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8517853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8088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4291462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a:xfrm>
            <a:off x="0" y="228601"/>
            <a:ext cx="12192000" cy="1143000"/>
          </a:xfrm>
        </p:spPr>
        <p:txBody>
          <a:bodyPr>
            <a:normAutofit/>
          </a:bodyPr>
          <a:lstStyle>
            <a:lvl1pPr algn="ctr">
              <a:defRPr lang="en-US" sz="4400" kern="1200" dirty="0">
                <a:solidFill>
                  <a:srgbClr val="002060"/>
                </a:solidFill>
                <a:latin typeface="IntelOne Text Medium" panose="020B0703020203020204" pitchFamily="34" charset="0"/>
                <a:ea typeface="+mj-ea"/>
                <a:cs typeface="+mj-cs"/>
              </a:defRPr>
            </a:lvl1pPr>
          </a:lstStyle>
          <a:p>
            <a:r>
              <a:rPr lang="en-US"/>
              <a:t>Click to edit Master title style</a:t>
            </a:r>
          </a:p>
        </p:txBody>
      </p:sp>
    </p:spTree>
    <p:extLst>
      <p:ext uri="{BB962C8B-B14F-4D97-AF65-F5344CB8AC3E}">
        <p14:creationId xmlns:p14="http://schemas.microsoft.com/office/powerpoint/2010/main" val="34005039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8600"/>
            <a:ext cx="10972800" cy="1143000"/>
          </a:xfrm>
        </p:spPr>
        <p:txBody>
          <a:bodyPr>
            <a:normAutofit/>
          </a:bodyPr>
          <a:lstStyle>
            <a:lvl1pPr algn="l" defTabSz="914400" rtl="0" eaLnBrk="1" latinLnBrk="0" hangingPunct="1">
              <a:lnSpc>
                <a:spcPct val="90000"/>
              </a:lnSpc>
              <a:spcBef>
                <a:spcPct val="0"/>
              </a:spcBef>
              <a:buNone/>
              <a:defRPr lang="en-US" sz="4400" kern="1200" dirty="0">
                <a:solidFill>
                  <a:srgbClr val="002060"/>
                </a:solidFill>
                <a:latin typeface="IntelOne Text Medium" panose="020B0703020203020204" pitchFamily="34"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9712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8600"/>
            <a:ext cx="10972800" cy="1143000"/>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rgbClr val="0070C0"/>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8078027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3" pos="715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07552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rgbClr val="0070C0"/>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normAutofit/>
          </a:bodyPr>
          <a:lstStyle>
            <a:lvl1pPr marL="0" indent="0">
              <a:buNone/>
              <a:defRPr sz="2400" b="0" i="0">
                <a:solidFill>
                  <a:schemeClr val="bg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4724730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lgn="ct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lgn="ctr">
              <a:buNone/>
              <a:defRPr sz="3200" b="0" i="0">
                <a:solidFill>
                  <a:srgbClr val="0070C0"/>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1575804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2_Title and Content Blue B">
    <p:bg>
      <p:bgPr>
        <a:solidFill>
          <a:schemeClr val="tx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141D4A7-DB9A-437A-84AF-B0BD63253FC9}"/>
              </a:ext>
            </a:extLst>
          </p:cNvPr>
          <p:cNvGrpSpPr/>
          <p:nvPr userDrawn="1"/>
        </p:nvGrpSpPr>
        <p:grpSpPr>
          <a:xfrm>
            <a:off x="1604" y="-39795"/>
            <a:ext cx="12146280" cy="6990928"/>
            <a:chOff x="0" y="0"/>
            <a:chExt cx="12146280" cy="6858000"/>
          </a:xfrm>
          <a:gradFill>
            <a:gsLst>
              <a:gs pos="0">
                <a:schemeClr val="tx1">
                  <a:alpha val="31000"/>
                </a:schemeClr>
              </a:gs>
              <a:gs pos="43000">
                <a:schemeClr val="tx2">
                  <a:lumMod val="85000"/>
                  <a:alpha val="9000"/>
                </a:schemeClr>
              </a:gs>
            </a:gsLst>
            <a:lin ang="2700000" scaled="0"/>
          </a:gradFill>
        </p:grpSpPr>
        <p:sp>
          <p:nvSpPr>
            <p:cNvPr id="39" name="Rectangle 38">
              <a:extLst>
                <a:ext uri="{FF2B5EF4-FFF2-40B4-BE49-F238E27FC236}">
                  <a16:creationId xmlns:a16="http://schemas.microsoft.com/office/drawing/2014/main" id="{28532393-5C2A-4CEE-9714-3469F9323C15}"/>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4B0B16-803C-4360-9D32-CDE9F2A1BCA2}"/>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28CE7DC-872D-490F-99F6-291D2EF528D4}"/>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E7847A1-D514-455A-A64A-7558D637BBB6}"/>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AD8999-02B7-4B01-A54D-C58913453E1B}"/>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0B1B612-DBEF-4F0B-8A34-C0CCF81D07B0}"/>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5AAB470-6E47-4B8F-9A4D-7BE4B39D4970}"/>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3B5045-AEED-4D22-801C-E6772B94F66E}"/>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80FAACD-5E42-4F3F-B9D7-D5A9733935A5}"/>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3C4146E-DF2B-4264-84CA-19183CE45A1C}"/>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A495868-373D-4833-A624-C3833B926243}"/>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859A11-3585-4D3E-B4F9-FC7189189601}"/>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71B718A-E478-4244-8A94-7F348BF98878}"/>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28A348-60DC-463A-A75C-7BC27544A98D}"/>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E7C2A90-8552-4F0B-BF34-1873B75A8C2D}"/>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0EA6680-25D3-4550-ABB9-5E12CCB302AE}"/>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B788F88-EA73-4772-8127-329CB47571CA}"/>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F814C46-8851-4ED4-8E42-BD868E93FA2C}"/>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C3D5553-6345-47D1-B91E-6973832E1824}"/>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727F7B0-334A-485F-9236-C351CD7C3312}"/>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C9E9B3-55C2-450C-85DD-C944A2B9CE4E}"/>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55149C-A96B-4469-92CD-24295EBACB65}"/>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49BD360-ED21-4B5F-B998-7ACD6F7B6FCA}"/>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BD85122-43DD-42E8-BFAB-BD53942AB390}"/>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7228741-343F-48E3-9F5B-C806A30FBBB3}"/>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1C6386D-1B07-417B-BB5C-0DBE151851A3}"/>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752E880-2730-48D6-A4A2-750F96346E01}"/>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9098D32-E16C-451C-9C2E-FF87E888C5AD}"/>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6BF3BD-CB82-4C4C-A3C4-0A2A14506FB1}"/>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088FD89-4B09-461F-B7E0-BEE6EB32BA4A}"/>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A0FA370-3081-4EA4-9E74-9CBD9843241C}"/>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CAE621D-09A3-44BD-9CA6-5EFAA872F623}"/>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5F3233A-1449-487F-A7D8-FA5E6E002048}"/>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9CCCBB3-3EEA-46F2-AEA4-AF97CB28C17E}"/>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70897C5-C748-4653-A931-6F5DAF0892DF}"/>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5050B8B-AA79-40B1-9228-0E12078D1984}"/>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5F8AD0E-BF47-4D93-BF99-196F473A8088}"/>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29DE090-31BB-47FA-A23F-C809931411D6}"/>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76F68134-655A-4C58-8EC5-042D492A62BF}"/>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tx2">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lgn="l" defTabSz="914400" rtl="0" eaLnBrk="1" latinLnBrk="0" hangingPunct="1">
              <a:lnSpc>
                <a:spcPct val="90000"/>
              </a:lnSpc>
              <a:spcBef>
                <a:spcPct val="0"/>
              </a:spcBef>
              <a:buNone/>
              <a:defRPr lang="en-US" sz="4400" kern="1200" dirty="0">
                <a:solidFill>
                  <a:schemeClr val="bg2"/>
                </a:solidFill>
                <a:latin typeface="IntelOne Text Medium" panose="020B0703020203020204" pitchFamily="34" charset="0"/>
                <a:ea typeface="+mj-ea"/>
                <a:cs typeface="+mj-cs"/>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lang="en-US" sz="4000" kern="1200" dirty="0">
                <a:solidFill>
                  <a:srgbClr val="002060"/>
                </a:solidFill>
                <a:latin typeface="+mn-lt"/>
                <a:ea typeface="+mj-ea"/>
                <a:cs typeface="+mj-cs"/>
              </a:defRPr>
            </a:lvl1pPr>
          </a:lstStyle>
          <a:p>
            <a:pPr lvl="0"/>
            <a:r>
              <a:rPr lang="en-US"/>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p:nvGrpSpPr>
        <p:grpSpPr>
          <a:xfrm>
            <a:off x="432901"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grpSp>
        <p:nvGrpSpPr>
          <p:cNvPr id="23" name="Group 22">
            <a:extLst>
              <a:ext uri="{FF2B5EF4-FFF2-40B4-BE49-F238E27FC236}">
                <a16:creationId xmlns:a16="http://schemas.microsoft.com/office/drawing/2014/main" id="{3CBCDBB5-E209-49E3-8CC6-AEB941DB1EE2}"/>
              </a:ext>
              <a:ext uri="{C183D7F6-B498-43B3-948B-1728B52AA6E4}">
                <adec:decorative xmlns:adec="http://schemas.microsoft.com/office/drawing/2017/decorative" val="1"/>
              </a:ext>
            </a:extLst>
          </p:cNvPr>
          <p:cNvGrpSpPr/>
          <p:nvPr userDrawn="1"/>
        </p:nvGrpSpPr>
        <p:grpSpPr>
          <a:xfrm>
            <a:off x="432901" y="2023074"/>
            <a:ext cx="492319" cy="591423"/>
            <a:chOff x="536812" y="2023074"/>
            <a:chExt cx="492319" cy="591423"/>
          </a:xfrm>
        </p:grpSpPr>
        <p:sp>
          <p:nvSpPr>
            <p:cNvPr id="24" name="Rectangle 23">
              <a:extLst>
                <a:ext uri="{FF2B5EF4-FFF2-40B4-BE49-F238E27FC236}">
                  <a16:creationId xmlns:a16="http://schemas.microsoft.com/office/drawing/2014/main" id="{E63C2813-2F09-413F-9991-44CA3B6BE2D7}"/>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892EC626-BB7B-40F7-9ABD-4FB62F9E9719}"/>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040C129E-8ED4-49C2-A5EB-49C77A547ED5}"/>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32" name="Rectangle 31">
            <a:extLst>
              <a:ext uri="{FF2B5EF4-FFF2-40B4-BE49-F238E27FC236}">
                <a16:creationId xmlns:a16="http://schemas.microsoft.com/office/drawing/2014/main" id="{818151F1-0C9A-4AE3-8D9E-BF7492609960}"/>
              </a:ext>
            </a:extLst>
          </p:cNvPr>
          <p:cNvSpPr/>
          <p:nvPr userDrawn="1"/>
        </p:nvSpPr>
        <p:spPr>
          <a:xfrm flipV="1">
            <a:off x="11734800" y="6400800"/>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AEE319DA-88EE-4537-B291-8D4950C23C57}"/>
              </a:ext>
            </a:extLst>
          </p:cNvPr>
          <p:cNvSpPr txBox="1"/>
          <p:nvPr userDrawn="1"/>
        </p:nvSpPr>
        <p:spPr>
          <a:xfrm>
            <a:off x="11898805" y="6553045"/>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
        <p:nvSpPr>
          <p:cNvPr id="78" name="Rectangle 77">
            <a:extLst>
              <a:ext uri="{FF2B5EF4-FFF2-40B4-BE49-F238E27FC236}">
                <a16:creationId xmlns:a16="http://schemas.microsoft.com/office/drawing/2014/main" id="{FCE91926-53E1-4A37-A45F-0CDEE9C3341C}"/>
              </a:ext>
            </a:extLst>
          </p:cNvPr>
          <p:cNvSpPr/>
          <p:nvPr userDrawn="1"/>
        </p:nvSpPr>
        <p:spPr>
          <a:xfrm>
            <a:off x="1603" y="6398453"/>
            <a:ext cx="117348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79" name="Graphic 78">
            <a:extLst>
              <a:ext uri="{FF2B5EF4-FFF2-40B4-BE49-F238E27FC236}">
                <a16:creationId xmlns:a16="http://schemas.microsoft.com/office/drawing/2014/main" id="{4F3A504D-C6C8-4267-9F78-DD4066EA3F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9069" y="6552388"/>
            <a:ext cx="476084" cy="177524"/>
          </a:xfrm>
          <a:prstGeom prst="rect">
            <a:avLst/>
          </a:prstGeom>
        </p:spPr>
      </p:pic>
    </p:spTree>
    <p:extLst>
      <p:ext uri="{BB962C8B-B14F-4D97-AF65-F5344CB8AC3E}">
        <p14:creationId xmlns:p14="http://schemas.microsoft.com/office/powerpoint/2010/main" val="5949328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3_Title and Content Blue B">
    <p:bg>
      <p:bgPr>
        <a:solidFill>
          <a:schemeClr val="tx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141D4A7-DB9A-437A-84AF-B0BD63253FC9}"/>
              </a:ext>
            </a:extLst>
          </p:cNvPr>
          <p:cNvGrpSpPr/>
          <p:nvPr userDrawn="1"/>
        </p:nvGrpSpPr>
        <p:grpSpPr>
          <a:xfrm>
            <a:off x="1604" y="-39795"/>
            <a:ext cx="12146280" cy="6990928"/>
            <a:chOff x="0" y="0"/>
            <a:chExt cx="12146280" cy="6858000"/>
          </a:xfrm>
          <a:gradFill>
            <a:gsLst>
              <a:gs pos="0">
                <a:schemeClr val="tx1">
                  <a:alpha val="31000"/>
                </a:schemeClr>
              </a:gs>
              <a:gs pos="43000">
                <a:schemeClr val="tx2">
                  <a:lumMod val="85000"/>
                  <a:alpha val="9000"/>
                </a:schemeClr>
              </a:gs>
            </a:gsLst>
            <a:lin ang="2700000" scaled="0"/>
          </a:gradFill>
        </p:grpSpPr>
        <p:sp>
          <p:nvSpPr>
            <p:cNvPr id="39" name="Rectangle 38">
              <a:extLst>
                <a:ext uri="{FF2B5EF4-FFF2-40B4-BE49-F238E27FC236}">
                  <a16:creationId xmlns:a16="http://schemas.microsoft.com/office/drawing/2014/main" id="{28532393-5C2A-4CEE-9714-3469F9323C15}"/>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4B0B16-803C-4360-9D32-CDE9F2A1BCA2}"/>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28CE7DC-872D-490F-99F6-291D2EF528D4}"/>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E7847A1-D514-455A-A64A-7558D637BBB6}"/>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AD8999-02B7-4B01-A54D-C58913453E1B}"/>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0B1B612-DBEF-4F0B-8A34-C0CCF81D07B0}"/>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5AAB470-6E47-4B8F-9A4D-7BE4B39D4970}"/>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3B5045-AEED-4D22-801C-E6772B94F66E}"/>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80FAACD-5E42-4F3F-B9D7-D5A9733935A5}"/>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3C4146E-DF2B-4264-84CA-19183CE45A1C}"/>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A495868-373D-4833-A624-C3833B926243}"/>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859A11-3585-4D3E-B4F9-FC7189189601}"/>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71B718A-E478-4244-8A94-7F348BF98878}"/>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28A348-60DC-463A-A75C-7BC27544A98D}"/>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E7C2A90-8552-4F0B-BF34-1873B75A8C2D}"/>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0EA6680-25D3-4550-ABB9-5E12CCB302AE}"/>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B788F88-EA73-4772-8127-329CB47571CA}"/>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F814C46-8851-4ED4-8E42-BD868E93FA2C}"/>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C3D5553-6345-47D1-B91E-6973832E1824}"/>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727F7B0-334A-485F-9236-C351CD7C3312}"/>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C9E9B3-55C2-450C-85DD-C944A2B9CE4E}"/>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55149C-A96B-4469-92CD-24295EBACB65}"/>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49BD360-ED21-4B5F-B998-7ACD6F7B6FCA}"/>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BD85122-43DD-42E8-BFAB-BD53942AB390}"/>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7228741-343F-48E3-9F5B-C806A30FBBB3}"/>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1C6386D-1B07-417B-BB5C-0DBE151851A3}"/>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752E880-2730-48D6-A4A2-750F96346E01}"/>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9098D32-E16C-451C-9C2E-FF87E888C5AD}"/>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6BF3BD-CB82-4C4C-A3C4-0A2A14506FB1}"/>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088FD89-4B09-461F-B7E0-BEE6EB32BA4A}"/>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A0FA370-3081-4EA4-9E74-9CBD9843241C}"/>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CAE621D-09A3-44BD-9CA6-5EFAA872F623}"/>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5F3233A-1449-487F-A7D8-FA5E6E002048}"/>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9CCCBB3-3EEA-46F2-AEA4-AF97CB28C17E}"/>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70897C5-C748-4653-A931-6F5DAF0892DF}"/>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5050B8B-AA79-40B1-9228-0E12078D1984}"/>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5F8AD0E-BF47-4D93-BF99-196F473A8088}"/>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29DE090-31BB-47FA-A23F-C809931411D6}"/>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76F68134-655A-4C58-8EC5-042D492A62BF}"/>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tx2">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lang="en-US" sz="4400" kern="1200" dirty="0">
                <a:solidFill>
                  <a:schemeClr val="bg2"/>
                </a:solidFill>
                <a:latin typeface="IntelOne Text Medium" panose="020B0703020203020204" pitchFamily="34" charset="0"/>
                <a:ea typeface="+mj-ea"/>
                <a:cs typeface="+mj-cs"/>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lang="en-US" sz="4000" kern="1200" dirty="0">
                <a:solidFill>
                  <a:srgbClr val="002060"/>
                </a:solidFill>
                <a:latin typeface="+mn-lt"/>
                <a:ea typeface="+mj-ea"/>
                <a:cs typeface="+mj-cs"/>
              </a:defRPr>
            </a:lvl1pPr>
          </a:lstStyle>
          <a:p>
            <a:pPr lvl="0"/>
            <a:r>
              <a:rPr lang="en-US"/>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818151F1-0C9A-4AE3-8D9E-BF7492609960}"/>
              </a:ext>
            </a:extLst>
          </p:cNvPr>
          <p:cNvSpPr/>
          <p:nvPr userDrawn="1"/>
        </p:nvSpPr>
        <p:spPr>
          <a:xfrm flipV="1">
            <a:off x="11734800" y="6400800"/>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35" name="TextBox 34">
            <a:extLst>
              <a:ext uri="{FF2B5EF4-FFF2-40B4-BE49-F238E27FC236}">
                <a16:creationId xmlns:a16="http://schemas.microsoft.com/office/drawing/2014/main" id="{AEE319DA-88EE-4537-B291-8D4950C23C57}"/>
              </a:ext>
            </a:extLst>
          </p:cNvPr>
          <p:cNvSpPr txBox="1"/>
          <p:nvPr userDrawn="1"/>
        </p:nvSpPr>
        <p:spPr>
          <a:xfrm>
            <a:off x="11898805" y="6553045"/>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
        <p:nvSpPr>
          <p:cNvPr id="78" name="Rectangle 77">
            <a:extLst>
              <a:ext uri="{FF2B5EF4-FFF2-40B4-BE49-F238E27FC236}">
                <a16:creationId xmlns:a16="http://schemas.microsoft.com/office/drawing/2014/main" id="{FCE91926-53E1-4A37-A45F-0CDEE9C3341C}"/>
              </a:ext>
            </a:extLst>
          </p:cNvPr>
          <p:cNvSpPr/>
          <p:nvPr userDrawn="1"/>
        </p:nvSpPr>
        <p:spPr>
          <a:xfrm>
            <a:off x="1603" y="6398453"/>
            <a:ext cx="117348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79" name="Graphic 78">
            <a:extLst>
              <a:ext uri="{FF2B5EF4-FFF2-40B4-BE49-F238E27FC236}">
                <a16:creationId xmlns:a16="http://schemas.microsoft.com/office/drawing/2014/main" id="{4F3A504D-C6C8-4267-9F78-DD4066EA3F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9069" y="6552388"/>
            <a:ext cx="476084" cy="177524"/>
          </a:xfrm>
          <a:prstGeom prst="rect">
            <a:avLst/>
          </a:prstGeom>
        </p:spPr>
      </p:pic>
      <p:grpSp>
        <p:nvGrpSpPr>
          <p:cNvPr id="77" name="Group 76">
            <a:extLst>
              <a:ext uri="{FF2B5EF4-FFF2-40B4-BE49-F238E27FC236}">
                <a16:creationId xmlns:a16="http://schemas.microsoft.com/office/drawing/2014/main" id="{E2ACADA1-957C-4CDC-BDAC-756E91FCD1EA}"/>
              </a:ext>
              <a:ext uri="{C183D7F6-B498-43B3-948B-1728B52AA6E4}">
                <adec:decorative xmlns:adec="http://schemas.microsoft.com/office/drawing/2017/decorative" val="1"/>
              </a:ext>
            </a:extLst>
          </p:cNvPr>
          <p:cNvGrpSpPr/>
          <p:nvPr userDrawn="1"/>
        </p:nvGrpSpPr>
        <p:grpSpPr>
          <a:xfrm>
            <a:off x="426745" y="2023074"/>
            <a:ext cx="492319" cy="591423"/>
            <a:chOff x="536812" y="2023074"/>
            <a:chExt cx="492319" cy="591423"/>
          </a:xfrm>
        </p:grpSpPr>
        <p:sp>
          <p:nvSpPr>
            <p:cNvPr id="80" name="Rectangle 79">
              <a:extLst>
                <a:ext uri="{FF2B5EF4-FFF2-40B4-BE49-F238E27FC236}">
                  <a16:creationId xmlns:a16="http://schemas.microsoft.com/office/drawing/2014/main" id="{72C8CDC1-8A1C-435B-854A-2457A53AF51A}"/>
                </a:ext>
              </a:extLst>
            </p:cNvPr>
            <p:cNvSpPr/>
            <p:nvPr/>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2" name="Rectangle 81">
              <a:extLst>
                <a:ext uri="{FF2B5EF4-FFF2-40B4-BE49-F238E27FC236}">
                  <a16:creationId xmlns:a16="http://schemas.microsoft.com/office/drawing/2014/main" id="{1DD4C232-88B8-4445-9B39-65C0E3D33BDB}"/>
                </a:ext>
              </a:extLst>
            </p:cNvPr>
            <p:cNvSpPr/>
            <p:nvPr/>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3" name="Rectangle 82">
              <a:extLst>
                <a:ext uri="{FF2B5EF4-FFF2-40B4-BE49-F238E27FC236}">
                  <a16:creationId xmlns:a16="http://schemas.microsoft.com/office/drawing/2014/main" id="{2E5E13DE-CEAC-47DC-BCBB-62210478253B}"/>
                </a:ext>
              </a:extLst>
            </p:cNvPr>
            <p:cNvSpPr/>
            <p:nvPr/>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grpSp>
        <p:nvGrpSpPr>
          <p:cNvPr id="84" name="Group 83">
            <a:extLst>
              <a:ext uri="{FF2B5EF4-FFF2-40B4-BE49-F238E27FC236}">
                <a16:creationId xmlns:a16="http://schemas.microsoft.com/office/drawing/2014/main" id="{2A9BDF57-2D7C-403D-8756-4E2DD00836C5}"/>
              </a:ext>
              <a:ext uri="{C183D7F6-B498-43B3-948B-1728B52AA6E4}">
                <adec:decorative xmlns:adec="http://schemas.microsoft.com/office/drawing/2017/decorative" val="1"/>
              </a:ext>
            </a:extLst>
          </p:cNvPr>
          <p:cNvGrpSpPr/>
          <p:nvPr userDrawn="1"/>
        </p:nvGrpSpPr>
        <p:grpSpPr>
          <a:xfrm>
            <a:off x="426745" y="2023074"/>
            <a:ext cx="492319" cy="591423"/>
            <a:chOff x="536812" y="2023074"/>
            <a:chExt cx="492319" cy="591423"/>
          </a:xfrm>
        </p:grpSpPr>
        <p:sp>
          <p:nvSpPr>
            <p:cNvPr id="85" name="Rectangle 84">
              <a:extLst>
                <a:ext uri="{FF2B5EF4-FFF2-40B4-BE49-F238E27FC236}">
                  <a16:creationId xmlns:a16="http://schemas.microsoft.com/office/drawing/2014/main" id="{0035507B-CA13-43B8-A1A4-59B71C7C22D4}"/>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6" name="Rectangle 85">
              <a:extLst>
                <a:ext uri="{FF2B5EF4-FFF2-40B4-BE49-F238E27FC236}">
                  <a16:creationId xmlns:a16="http://schemas.microsoft.com/office/drawing/2014/main" id="{8C9A271E-5DD9-4AF6-9BE1-5B9DE2782D5A}"/>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7" name="Rectangle 86">
              <a:extLst>
                <a:ext uri="{FF2B5EF4-FFF2-40B4-BE49-F238E27FC236}">
                  <a16:creationId xmlns:a16="http://schemas.microsoft.com/office/drawing/2014/main" id="{AEC945C2-3915-41A0-BBE9-0BEF37784811}"/>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802697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with Frame Blue">
    <p:bg>
      <p:bgPr>
        <a:solidFill>
          <a:srgbClr val="00206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p:nvSpPr>
        <p:spPr>
          <a:xfrm>
            <a:off x="457200" y="464127"/>
            <a:ext cx="11286348" cy="5944838"/>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10" name="Group 9">
            <a:extLst>
              <a:ext uri="{FF2B5EF4-FFF2-40B4-BE49-F238E27FC236}">
                <a16:creationId xmlns:a16="http://schemas.microsoft.com/office/drawing/2014/main" id="{3F8CB322-52C5-4D2A-8B17-B335AECB60B7}"/>
              </a:ext>
            </a:extLst>
          </p:cNvPr>
          <p:cNvGrpSpPr/>
          <p:nvPr userDrawn="1"/>
        </p:nvGrpSpPr>
        <p:grpSpPr>
          <a:xfrm>
            <a:off x="1604" y="-39795"/>
            <a:ext cx="12146280" cy="6990928"/>
            <a:chOff x="0" y="0"/>
            <a:chExt cx="12146280" cy="6858000"/>
          </a:xfrm>
          <a:gradFill>
            <a:gsLst>
              <a:gs pos="0">
                <a:schemeClr val="tx1">
                  <a:alpha val="8000"/>
                </a:schemeClr>
              </a:gs>
              <a:gs pos="43000">
                <a:schemeClr val="tx2">
                  <a:lumMod val="85000"/>
                  <a:alpha val="6000"/>
                </a:schemeClr>
              </a:gs>
            </a:gsLst>
            <a:lin ang="2700000" scaled="0"/>
          </a:gradFill>
        </p:grpSpPr>
        <p:sp>
          <p:nvSpPr>
            <p:cNvPr id="11" name="Rectangle 10">
              <a:extLst>
                <a:ext uri="{FF2B5EF4-FFF2-40B4-BE49-F238E27FC236}">
                  <a16:creationId xmlns:a16="http://schemas.microsoft.com/office/drawing/2014/main" id="{241CB8E0-F520-493D-AF29-C705E61E523C}"/>
                </a:ext>
              </a:extLst>
            </p:cNvPr>
            <p:cNvSpPr/>
            <p:nvPr userDrawn="1"/>
          </p:nvSpPr>
          <p:spPr>
            <a:xfrm flipH="1">
              <a:off x="11391900" y="0"/>
              <a:ext cx="754380" cy="131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AE28CC-D5C2-4F7C-BE64-3B0BF7C1413B}"/>
                </a:ext>
              </a:extLst>
            </p:cNvPr>
            <p:cNvSpPr/>
            <p:nvPr userDrawn="1"/>
          </p:nvSpPr>
          <p:spPr>
            <a:xfrm flipH="1">
              <a:off x="11231880" y="64008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C7E577-165F-4C1B-8E47-ED2082A2A668}"/>
                </a:ext>
              </a:extLst>
            </p:cNvPr>
            <p:cNvSpPr/>
            <p:nvPr userDrawn="1"/>
          </p:nvSpPr>
          <p:spPr>
            <a:xfrm flipH="1">
              <a:off x="9494520" y="541020"/>
              <a:ext cx="632460"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F1B062-2667-49F2-B1C6-07D32094DE25}"/>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ECA7F0-32FE-44A9-8FDE-7A88797F2A27}"/>
                </a:ext>
              </a:extLst>
            </p:cNvPr>
            <p:cNvSpPr/>
            <p:nvPr userDrawn="1"/>
          </p:nvSpPr>
          <p:spPr>
            <a:xfrm flipH="1">
              <a:off x="11597640" y="15316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F368E8-C550-44A3-9188-B2BA783F30C4}"/>
                </a:ext>
              </a:extLst>
            </p:cNvPr>
            <p:cNvSpPr/>
            <p:nvPr userDrawn="1"/>
          </p:nvSpPr>
          <p:spPr>
            <a:xfrm flipH="1">
              <a:off x="10767060" y="2042160"/>
              <a:ext cx="103632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D7D422-A66E-4B5C-AA6C-97F2497E420F}"/>
                </a:ext>
              </a:extLst>
            </p:cNvPr>
            <p:cNvSpPr/>
            <p:nvPr userDrawn="1"/>
          </p:nvSpPr>
          <p:spPr>
            <a:xfrm flipH="1">
              <a:off x="9761220" y="2811780"/>
              <a:ext cx="365760" cy="365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4A6A2D-DEE7-4CBB-AAC7-DE5C3AAA4C33}"/>
                </a:ext>
              </a:extLst>
            </p:cNvPr>
            <p:cNvSpPr/>
            <p:nvPr userDrawn="1"/>
          </p:nvSpPr>
          <p:spPr>
            <a:xfrm flipH="1">
              <a:off x="8702040" y="400050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07812-DA71-4FC0-A3CA-5EAC896E201A}"/>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813E79-C16E-4C23-96FF-666C352B2B83}"/>
                </a:ext>
              </a:extLst>
            </p:cNvPr>
            <p:cNvSpPr/>
            <p:nvPr userDrawn="1"/>
          </p:nvSpPr>
          <p:spPr>
            <a:xfrm flipH="1">
              <a:off x="11864340" y="429006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912B13-273A-4684-B639-5B57737EEACD}"/>
                </a:ext>
              </a:extLst>
            </p:cNvPr>
            <p:cNvSpPr/>
            <p:nvPr userDrawn="1"/>
          </p:nvSpPr>
          <p:spPr>
            <a:xfrm flipH="1">
              <a:off x="11231880"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19E613-313E-4276-9FA7-FED0573C3BED}"/>
                </a:ext>
              </a:extLst>
            </p:cNvPr>
            <p:cNvSpPr/>
            <p:nvPr userDrawn="1"/>
          </p:nvSpPr>
          <p:spPr>
            <a:xfrm flipH="1">
              <a:off x="10949940" y="6080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3CEC17-1F5F-432D-86F0-87F2ED3A443F}"/>
                </a:ext>
              </a:extLst>
            </p:cNvPr>
            <p:cNvSpPr/>
            <p:nvPr userDrawn="1"/>
          </p:nvSpPr>
          <p:spPr>
            <a:xfrm flipH="1">
              <a:off x="10126980" y="5730240"/>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58A73F-C364-4E8B-9316-15D1B3B38AB7}"/>
                </a:ext>
              </a:extLst>
            </p:cNvPr>
            <p:cNvSpPr/>
            <p:nvPr userDrawn="1"/>
          </p:nvSpPr>
          <p:spPr>
            <a:xfrm flipH="1">
              <a:off x="9822180" y="4419600"/>
              <a:ext cx="160020" cy="160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4E905D-A5C0-422F-BBD2-8614F74D03CF}"/>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5144E9-95F1-44D0-A3A6-797346A1A3CA}"/>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120846-C5B3-4407-8672-E3CAC6AA5B3A}"/>
                </a:ext>
              </a:extLst>
            </p:cNvPr>
            <p:cNvSpPr/>
            <p:nvPr userDrawn="1"/>
          </p:nvSpPr>
          <p:spPr>
            <a:xfrm flipH="1">
              <a:off x="7680960" y="4495800"/>
              <a:ext cx="297180" cy="2971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90FAAF-F433-4811-91DF-B78E3D93A8B4}"/>
                </a:ext>
              </a:extLst>
            </p:cNvPr>
            <p:cNvSpPr/>
            <p:nvPr userDrawn="1"/>
          </p:nvSpPr>
          <p:spPr>
            <a:xfrm flipH="1">
              <a:off x="7322820" y="5135880"/>
              <a:ext cx="106680" cy="106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19F70D-D4E6-47A6-9C81-B7C590D1D877}"/>
                </a:ext>
              </a:extLst>
            </p:cNvPr>
            <p:cNvSpPr/>
            <p:nvPr userDrawn="1"/>
          </p:nvSpPr>
          <p:spPr>
            <a:xfrm flipH="1">
              <a:off x="8488680" y="237744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F27BE6-B668-4CE4-87ED-C47C16DD426B}"/>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39D9577-5F30-48D1-A82C-035F55AEDEBE}"/>
                </a:ext>
              </a:extLst>
            </p:cNvPr>
            <p:cNvSpPr/>
            <p:nvPr userDrawn="1"/>
          </p:nvSpPr>
          <p:spPr>
            <a:xfrm flipH="1">
              <a:off x="5875020" y="0"/>
              <a:ext cx="1615440" cy="1173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47597F-6F14-441E-ACFF-92E48C59BE2B}"/>
                </a:ext>
              </a:extLst>
            </p:cNvPr>
            <p:cNvSpPr/>
            <p:nvPr userDrawn="1"/>
          </p:nvSpPr>
          <p:spPr>
            <a:xfrm flipH="1">
              <a:off x="6713220" y="26441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89613D7-2C63-4F93-B09D-4871048E547F}"/>
                </a:ext>
              </a:extLst>
            </p:cNvPr>
            <p:cNvSpPr/>
            <p:nvPr userDrawn="1"/>
          </p:nvSpPr>
          <p:spPr>
            <a:xfrm flipH="1">
              <a:off x="7459980" y="329946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B9D9C62-60C2-4E45-BB78-C447F87E5D3F}"/>
                </a:ext>
              </a:extLst>
            </p:cNvPr>
            <p:cNvSpPr/>
            <p:nvPr userDrawn="1"/>
          </p:nvSpPr>
          <p:spPr>
            <a:xfrm flipH="1">
              <a:off x="6804660" y="469392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43AE229-B7B4-424E-BF3B-0181B3173ADE}"/>
                </a:ext>
              </a:extLst>
            </p:cNvPr>
            <p:cNvSpPr/>
            <p:nvPr userDrawn="1"/>
          </p:nvSpPr>
          <p:spPr>
            <a:xfrm flipH="1">
              <a:off x="3832860" y="822960"/>
              <a:ext cx="1074420" cy="1074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B4D93F-A441-442B-9D2E-AB09CAC9BFE2}"/>
                </a:ext>
              </a:extLst>
            </p:cNvPr>
            <p:cNvSpPr/>
            <p:nvPr userDrawn="1"/>
          </p:nvSpPr>
          <p:spPr>
            <a:xfrm flipH="1">
              <a:off x="4617720" y="640080"/>
              <a:ext cx="533400"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9B73958-7531-4ED6-8902-85F7853D6678}"/>
                </a:ext>
              </a:extLst>
            </p:cNvPr>
            <p:cNvSpPr/>
            <p:nvPr userDrawn="1"/>
          </p:nvSpPr>
          <p:spPr>
            <a:xfrm flipH="1">
              <a:off x="632460" y="541020"/>
              <a:ext cx="281940" cy="2819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E929DC-D289-4AD0-9DF1-73551119F0F2}"/>
                </a:ext>
              </a:extLst>
            </p:cNvPr>
            <p:cNvSpPr/>
            <p:nvPr userDrawn="1"/>
          </p:nvSpPr>
          <p:spPr>
            <a:xfrm flipH="1">
              <a:off x="0" y="1615440"/>
              <a:ext cx="213360" cy="213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695E8F-CD29-48F6-B75B-E577FF3A5D0A}"/>
                </a:ext>
              </a:extLst>
            </p:cNvPr>
            <p:cNvSpPr/>
            <p:nvPr userDrawn="1"/>
          </p:nvSpPr>
          <p:spPr>
            <a:xfrm flipH="1">
              <a:off x="3726180" y="2148840"/>
              <a:ext cx="77724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A287335-F93A-45E7-8C20-09B8A519C488}"/>
                </a:ext>
              </a:extLst>
            </p:cNvPr>
            <p:cNvSpPr/>
            <p:nvPr userDrawn="1"/>
          </p:nvSpPr>
          <p:spPr>
            <a:xfrm flipH="1">
              <a:off x="2362200" y="1173480"/>
              <a:ext cx="975360"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F37764B-1D39-45E2-9DE9-0F80DE6A4984}"/>
                </a:ext>
              </a:extLst>
            </p:cNvPr>
            <p:cNvSpPr/>
            <p:nvPr userDrawn="1"/>
          </p:nvSpPr>
          <p:spPr>
            <a:xfrm flipH="1">
              <a:off x="2484120" y="2987040"/>
              <a:ext cx="304800" cy="30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7668F67-1427-41B0-8072-DD3681280415}"/>
                </a:ext>
              </a:extLst>
            </p:cNvPr>
            <p:cNvSpPr/>
            <p:nvPr userDrawn="1"/>
          </p:nvSpPr>
          <p:spPr>
            <a:xfrm flipH="1">
              <a:off x="3154680" y="3101340"/>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16E57E9-A52B-476D-AA41-687B8B87CC4E}"/>
                </a:ext>
              </a:extLst>
            </p:cNvPr>
            <p:cNvSpPr/>
            <p:nvPr userDrawn="1"/>
          </p:nvSpPr>
          <p:spPr>
            <a:xfrm flipH="1">
              <a:off x="3611880" y="3558540"/>
              <a:ext cx="228600"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494FF00-E0B1-43B5-8C69-617380B7AB20}"/>
                </a:ext>
              </a:extLst>
            </p:cNvPr>
            <p:cNvSpPr/>
            <p:nvPr userDrawn="1"/>
          </p:nvSpPr>
          <p:spPr>
            <a:xfrm flipH="1">
              <a:off x="213360" y="6207760"/>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02EF995-139F-42AF-9ECC-9AA15B17D2D9}"/>
                </a:ext>
              </a:extLst>
            </p:cNvPr>
            <p:cNvSpPr/>
            <p:nvPr userDrawn="1"/>
          </p:nvSpPr>
          <p:spPr>
            <a:xfrm flipH="1">
              <a:off x="5882640" y="5798820"/>
              <a:ext cx="830580" cy="8305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C70F8DF-4589-47AB-A2B7-786CBABBA8DC}"/>
                </a:ext>
              </a:extLst>
            </p:cNvPr>
            <p:cNvSpPr/>
            <p:nvPr userDrawn="1"/>
          </p:nvSpPr>
          <p:spPr>
            <a:xfrm flipH="1">
              <a:off x="2100580" y="6080760"/>
              <a:ext cx="1384300" cy="777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334E6F-D922-40EC-BDBB-3C8BEE01DC4A}"/>
                </a:ext>
              </a:extLst>
            </p:cNvPr>
            <p:cNvSpPr/>
            <p:nvPr userDrawn="1"/>
          </p:nvSpPr>
          <p:spPr>
            <a:xfrm flipH="1">
              <a:off x="3611880" y="4579620"/>
              <a:ext cx="114300"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A9C9453-526B-4CD4-8FD5-22741CB81F90}"/>
                </a:ext>
              </a:extLst>
            </p:cNvPr>
            <p:cNvSpPr/>
            <p:nvPr userDrawn="1"/>
          </p:nvSpPr>
          <p:spPr>
            <a:xfrm flipH="1">
              <a:off x="243840" y="4290060"/>
              <a:ext cx="167640" cy="167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06922" y="1776845"/>
            <a:ext cx="10557387" cy="3304310"/>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IntelOne Text Medium" panose="020B0703020203020204" pitchFamily="34" charset="0"/>
                <a:ea typeface="+mj-ea"/>
                <a:cs typeface="+mj-cs"/>
              </a:defRPr>
            </a:lvl1pPr>
          </a:lstStyle>
          <a:p>
            <a:r>
              <a:rPr lang="en-US"/>
              <a:t>Research Updates</a:t>
            </a:r>
          </a:p>
        </p:txBody>
      </p:sp>
      <p:sp>
        <p:nvSpPr>
          <p:cNvPr id="4" name="Rectangle 3">
            <a:extLst>
              <a:ext uri="{FF2B5EF4-FFF2-40B4-BE49-F238E27FC236}">
                <a16:creationId xmlns:a16="http://schemas.microsoft.com/office/drawing/2014/main" id="{D1340934-41DE-4DCC-B07B-13C84DE6795C}"/>
              </a:ext>
            </a:extLst>
          </p:cNvPr>
          <p:cNvSpPr/>
          <p:nvPr userDrawn="1"/>
        </p:nvSpPr>
        <p:spPr>
          <a:xfrm flipV="1">
            <a:off x="11734800" y="6400800"/>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586E1A4F-4E3B-4867-B708-BA30799FC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TextBox 6">
            <a:extLst>
              <a:ext uri="{FF2B5EF4-FFF2-40B4-BE49-F238E27FC236}">
                <a16:creationId xmlns:a16="http://schemas.microsoft.com/office/drawing/2014/main" id="{57068337-D055-47A0-A0EB-DBAE3C188FF4}"/>
              </a:ext>
            </a:extLst>
          </p:cNvPr>
          <p:cNvSpPr txBox="1"/>
          <p:nvPr userDrawn="1"/>
        </p:nvSpPr>
        <p:spPr>
          <a:xfrm>
            <a:off x="11898805" y="6553045"/>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237234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7.svg"/><Relationship Id="rId4" Type="http://schemas.openxmlformats.org/officeDocument/2006/relationships/slideLayout" Target="../slideLayouts/slideLayout30.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7.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6.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image" Target="../media/image8.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7.sv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6.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6.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7.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image" Target="../media/image15.svg"/><Relationship Id="rId2" Type="http://schemas.openxmlformats.org/officeDocument/2006/relationships/slideLayout" Target="../slideLayouts/slideLayout92.xml"/><Relationship Id="rId16" Type="http://schemas.openxmlformats.org/officeDocument/2006/relationships/image" Target="../media/image14.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heme" Target="../theme/theme7.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0" name="Graphic 9">
            <a:extLst>
              <a:ext uri="{FF2B5EF4-FFF2-40B4-BE49-F238E27FC236}">
                <a16:creationId xmlns:a16="http://schemas.microsoft.com/office/drawing/2014/main" id="{A984EC55-415E-440F-AE6F-DDB70FA6D374}"/>
              </a:ext>
            </a:extLst>
          </p:cNvPr>
          <p:cNvPicPr>
            <a:picLocks noChangeAspect="1"/>
          </p:cNvPicPr>
          <p:nvPr userDrawn="1"/>
        </p:nvPicPr>
        <p:blipFill>
          <a:blip r:embed="rId28">
            <a:extLst>
              <a:ext uri="{28A0092B-C50C-407E-A947-70E740481C1C}">
                <a14:useLocalDpi xmlns:a14="http://schemas.microsoft.com/office/drawing/2010/main" val="0"/>
              </a:ext>
            </a:extLst>
          </a:blip>
          <a:srcRect/>
          <a:stretch/>
        </p:blipFill>
        <p:spPr>
          <a:xfrm>
            <a:off x="10655935" y="6538757"/>
            <a:ext cx="945550" cy="195098"/>
          </a:xfrm>
          <a:prstGeom prst="rect">
            <a:avLst/>
          </a:prstGeom>
        </p:spPr>
      </p:pic>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3943853468"/>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4255" r:id="rId24"/>
    <p:sldLayoutId id="2147484258" r:id="rId25"/>
    <p:sldLayoutId id="2147484259" r:id="rId2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152">
          <p15:clr>
            <a:srgbClr val="F26B43"/>
          </p15:clr>
        </p15:guide>
        <p15:guide id="5" orient="horz" pos="3888">
          <p15:clr>
            <a:srgbClr val="F26B43"/>
          </p15:clr>
        </p15:guide>
        <p15:guide id="6" orient="horz" pos="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C6D11F-E325-4ADD-9A16-1D3DD88A1E74}"/>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3" name="Graphic 22">
            <a:extLst>
              <a:ext uri="{FF2B5EF4-FFF2-40B4-BE49-F238E27FC236}">
                <a16:creationId xmlns:a16="http://schemas.microsoft.com/office/drawing/2014/main" id="{393E4981-A6FE-4149-8B12-268DCAC8040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37466" y="6554735"/>
            <a:ext cx="476084" cy="177524"/>
          </a:xfrm>
          <a:prstGeom prst="rect">
            <a:avLst/>
          </a:prstGeom>
        </p:spPr>
      </p:pic>
      <p:sp>
        <p:nvSpPr>
          <p:cNvPr id="10" name="TextBox 9">
            <a:extLst>
              <a:ext uri="{FF2B5EF4-FFF2-40B4-BE49-F238E27FC236}">
                <a16:creationId xmlns:a16="http://schemas.microsoft.com/office/drawing/2014/main" id="{E2A81A02-2C0F-4A26-92FF-602632788F93}"/>
              </a:ext>
            </a:extLst>
          </p:cNvPr>
          <p:cNvSpPr txBox="1"/>
          <p:nvPr userDrawn="1"/>
        </p:nvSpPr>
        <p:spPr>
          <a:xfrm>
            <a:off x="350520" y="6514957"/>
            <a:ext cx="2036135" cy="246221"/>
          </a:xfrm>
          <a:prstGeom prst="rect">
            <a:avLst/>
          </a:prstGeom>
          <a:noFill/>
        </p:spPr>
        <p:txBody>
          <a:bodyPr wrap="none" rtlCol="0">
            <a:spAutoFit/>
          </a:bodyPr>
          <a:lstStyle/>
          <a:p>
            <a:pPr marL="0" algn="l" defTabSz="914400" rtl="0" eaLnBrk="1" latinLnBrk="0" hangingPunct="1"/>
            <a:r>
              <a:rPr lang="en-US" sz="1000" kern="1200">
                <a:solidFill>
                  <a:schemeClr val="tx1"/>
                </a:solidFill>
                <a:latin typeface="IntelOne Text Light" panose="020B0403020203020204" pitchFamily="34" charset="77"/>
                <a:ea typeface="Intel Clear" panose="020B0604020203020204" pitchFamily="34" charset="0"/>
                <a:cs typeface="Times New Roman" panose="02020603050405020304" pitchFamily="18" charset="0"/>
              </a:rPr>
              <a:t>Emergent AI, Intel Labs | EAI-IL</a:t>
            </a:r>
          </a:p>
        </p:txBody>
      </p:sp>
    </p:spTree>
    <p:extLst>
      <p:ext uri="{BB962C8B-B14F-4D97-AF65-F5344CB8AC3E}">
        <p14:creationId xmlns:p14="http://schemas.microsoft.com/office/powerpoint/2010/main" val="3987924009"/>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43" r:id="rId5"/>
    <p:sldLayoutId id="2147483945" r:id="rId6"/>
    <p:sldLayoutId id="2147483946" r:id="rId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152">
          <p15:clr>
            <a:srgbClr val="F26B43"/>
          </p15:clr>
        </p15:guide>
        <p15:guide id="5" orient="horz" pos="3888">
          <p15:clr>
            <a:srgbClr val="F26B43"/>
          </p15:clr>
        </p15:guide>
        <p15:guide id="6"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C6D11F-E325-4ADD-9A16-1D3DD88A1E74}"/>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3" name="Graphic 22">
            <a:extLst>
              <a:ext uri="{FF2B5EF4-FFF2-40B4-BE49-F238E27FC236}">
                <a16:creationId xmlns:a16="http://schemas.microsoft.com/office/drawing/2014/main" id="{393E4981-A6FE-4149-8B12-268DCAC80407}"/>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37466" y="6554735"/>
            <a:ext cx="476084" cy="177524"/>
          </a:xfrm>
          <a:prstGeom prst="rect">
            <a:avLst/>
          </a:prstGeom>
        </p:spPr>
      </p:pic>
      <p:sp>
        <p:nvSpPr>
          <p:cNvPr id="4" name="TextBox 3">
            <a:extLst>
              <a:ext uri="{FF2B5EF4-FFF2-40B4-BE49-F238E27FC236}">
                <a16:creationId xmlns:a16="http://schemas.microsoft.com/office/drawing/2014/main" id="{E9D548EA-E520-4249-BC74-4E4F800C1FF8}"/>
              </a:ext>
            </a:extLst>
          </p:cNvPr>
          <p:cNvSpPr txBox="1"/>
          <p:nvPr userDrawn="1"/>
        </p:nvSpPr>
        <p:spPr>
          <a:xfrm>
            <a:off x="350520" y="6514957"/>
            <a:ext cx="2036135" cy="246221"/>
          </a:xfrm>
          <a:prstGeom prst="rect">
            <a:avLst/>
          </a:prstGeom>
          <a:noFill/>
        </p:spPr>
        <p:txBody>
          <a:bodyPr wrap="none" rtlCol="0">
            <a:spAutoFit/>
          </a:bodyPr>
          <a:lstStyle/>
          <a:p>
            <a:pPr marL="0" algn="l" defTabSz="914400" rtl="0" eaLnBrk="1" latinLnBrk="0" hangingPunct="1"/>
            <a:r>
              <a:rPr lang="en-US" sz="1000" kern="1200">
                <a:solidFill>
                  <a:schemeClr val="tx1"/>
                </a:solidFill>
                <a:latin typeface="IntelOne Text Light" panose="020B0403020203020204" pitchFamily="34" charset="77"/>
                <a:ea typeface="Intel Clear" panose="020B0604020203020204" pitchFamily="34" charset="0"/>
                <a:cs typeface="Times New Roman" panose="02020603050405020304" pitchFamily="18" charset="0"/>
              </a:rPr>
              <a:t>Emergent AI, Intel Labs | EAI-IL</a:t>
            </a:r>
          </a:p>
        </p:txBody>
      </p:sp>
    </p:spTree>
    <p:extLst>
      <p:ext uri="{BB962C8B-B14F-4D97-AF65-F5344CB8AC3E}">
        <p14:creationId xmlns:p14="http://schemas.microsoft.com/office/powerpoint/2010/main" val="2432948240"/>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152">
          <p15:clr>
            <a:srgbClr val="F26B43"/>
          </p15:clr>
        </p15:guide>
        <p15:guide id="5" orient="horz" pos="3888">
          <p15:clr>
            <a:srgbClr val="F26B43"/>
          </p15:clr>
        </p15:guide>
        <p15:guide id="6"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38000">
              <a:schemeClr val="bg1">
                <a:lumMod val="95000"/>
              </a:schemeClr>
            </a:gs>
            <a:gs pos="86000">
              <a:schemeClr val="tx1">
                <a:lumMod val="20000"/>
                <a:lumOff val="80000"/>
              </a:schemeClr>
            </a:gs>
          </a:gsLst>
          <a:lin ang="270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FFEC63B-6296-4564-8E0B-D952E2756244}"/>
              </a:ext>
            </a:extLst>
          </p:cNvPr>
          <p:cNvGrpSpPr/>
          <p:nvPr/>
        </p:nvGrpSpPr>
        <p:grpSpPr>
          <a:xfrm>
            <a:off x="7752521" y="0"/>
            <a:ext cx="4501009" cy="6858000"/>
            <a:chOff x="8305800" y="173580"/>
            <a:chExt cx="3881959" cy="6684420"/>
          </a:xfrm>
          <a:solidFill>
            <a:schemeClr val="tx1">
              <a:lumMod val="40000"/>
              <a:lumOff val="60000"/>
              <a:alpha val="14000"/>
            </a:schemeClr>
          </a:solidFill>
        </p:grpSpPr>
        <p:sp>
          <p:nvSpPr>
            <p:cNvPr id="14" name="Rectangle 13">
              <a:extLst>
                <a:ext uri="{FF2B5EF4-FFF2-40B4-BE49-F238E27FC236}">
                  <a16:creationId xmlns:a16="http://schemas.microsoft.com/office/drawing/2014/main" id="{44BF2D29-5AFC-4A5F-A18E-1EDE52AAA753}"/>
                </a:ext>
              </a:extLst>
            </p:cNvPr>
            <p:cNvSpPr/>
            <p:nvPr/>
          </p:nvSpPr>
          <p:spPr>
            <a:xfrm flipH="1">
              <a:off x="11783108" y="116967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0903EF-9931-4D5D-BF8C-821B6138B929}"/>
                </a:ext>
              </a:extLst>
            </p:cNvPr>
            <p:cNvSpPr/>
            <p:nvPr/>
          </p:nvSpPr>
          <p:spPr>
            <a:xfrm flipH="1">
              <a:off x="9892188" y="173580"/>
              <a:ext cx="906613" cy="9066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1FCE53-B1A7-44D9-893D-5A3BAA1DE909}"/>
                </a:ext>
              </a:extLst>
            </p:cNvPr>
            <p:cNvSpPr/>
            <p:nvPr/>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FCA261-AE4C-495D-97AC-F05A9846B51B}"/>
                </a:ext>
              </a:extLst>
            </p:cNvPr>
            <p:cNvSpPr/>
            <p:nvPr/>
          </p:nvSpPr>
          <p:spPr>
            <a:xfrm flipH="1">
              <a:off x="11578233" y="157353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488D31-ED48-4ACA-AC91-9AE1EBA64234}"/>
                </a:ext>
              </a:extLst>
            </p:cNvPr>
            <p:cNvSpPr/>
            <p:nvPr/>
          </p:nvSpPr>
          <p:spPr>
            <a:xfrm flipH="1">
              <a:off x="10706100" y="296799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465A35-ECB0-477D-B344-EF4ADAD01DF4}"/>
                </a:ext>
              </a:extLst>
            </p:cNvPr>
            <p:cNvSpPr/>
            <p:nvPr/>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4AE368-0B4D-42B6-A336-AF2CF25EA085}"/>
                </a:ext>
              </a:extLst>
            </p:cNvPr>
            <p:cNvSpPr/>
            <p:nvPr/>
          </p:nvSpPr>
          <p:spPr>
            <a:xfrm flipH="1">
              <a:off x="11294409" y="47701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5C04F-5581-4388-AD30-A4FC9D21E220}"/>
                </a:ext>
              </a:extLst>
            </p:cNvPr>
            <p:cNvSpPr/>
            <p:nvPr/>
          </p:nvSpPr>
          <p:spPr>
            <a:xfrm flipH="1">
              <a:off x="11273359"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366BB19-19E4-41A6-91E9-1A734A479B27}"/>
                </a:ext>
              </a:extLst>
            </p:cNvPr>
            <p:cNvSpPr/>
            <p:nvPr/>
          </p:nvSpPr>
          <p:spPr>
            <a:xfrm flipH="1">
              <a:off x="10360908" y="5791925"/>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1E3F8DF-F42D-483F-8D9F-46B8A70482D7}"/>
                </a:ext>
              </a:extLst>
            </p:cNvPr>
            <p:cNvSpPr/>
            <p:nvPr/>
          </p:nvSpPr>
          <p:spPr>
            <a:xfrm flipH="1">
              <a:off x="10126980" y="5573445"/>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1063A9-B17D-46C1-B232-284C1B929AC1}"/>
                </a:ext>
              </a:extLst>
            </p:cNvPr>
            <p:cNvSpPr/>
            <p:nvPr/>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F53A4E-1661-4990-ADA1-11F4503A50F4}"/>
                </a:ext>
              </a:extLst>
            </p:cNvPr>
            <p:cNvSpPr/>
            <p:nvPr/>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1101667-5C89-45C8-A6D6-A8F83F5A7138}"/>
                </a:ext>
              </a:extLst>
            </p:cNvPr>
            <p:cNvSpPr/>
            <p:nvPr/>
          </p:nvSpPr>
          <p:spPr>
            <a:xfrm flipH="1">
              <a:off x="10126980" y="248793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D18B6D-C256-4330-89A5-554B746F5E1D}"/>
                </a:ext>
              </a:extLst>
            </p:cNvPr>
            <p:cNvSpPr/>
            <p:nvPr/>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7D83841-98D1-4850-84CF-575BF09E4D0C}"/>
                </a:ext>
              </a:extLst>
            </p:cNvPr>
            <p:cNvSpPr/>
            <p:nvPr/>
          </p:nvSpPr>
          <p:spPr>
            <a:xfrm flipH="1">
              <a:off x="10492740" y="464878"/>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AF47F8-0169-4CE8-A8DD-1A3F7969D62B}"/>
                </a:ext>
              </a:extLst>
            </p:cNvPr>
            <p:cNvSpPr/>
            <p:nvPr/>
          </p:nvSpPr>
          <p:spPr>
            <a:xfrm flipH="1">
              <a:off x="10058400" y="2815970"/>
              <a:ext cx="216849" cy="216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515388" y="221694"/>
            <a:ext cx="11219412" cy="1008590"/>
          </a:xfrm>
          <a:prstGeom prst="rect">
            <a:avLst/>
          </a:prstGeom>
        </p:spPr>
        <p:txBody>
          <a:bodyPr vert="horz" lIns="91440" tIns="45720" rIns="91440" bIns="45720" rtlCol="0" anchor="ctr">
            <a:norm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515387" y="1491673"/>
            <a:ext cx="11219413" cy="4685290"/>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8" name="Rectangle 57">
            <a:extLst>
              <a:ext uri="{FF2B5EF4-FFF2-40B4-BE49-F238E27FC236}">
                <a16:creationId xmlns:a16="http://schemas.microsoft.com/office/drawing/2014/main" id="{9C3D42B7-0F50-438C-8BDD-9C035308EE66}"/>
              </a:ext>
            </a:extLst>
          </p:cNvPr>
          <p:cNvSpPr/>
          <p:nvPr userDrawn="1"/>
        </p:nvSpPr>
        <p:spPr>
          <a:xfrm flipV="1">
            <a:off x="11733297" y="6401389"/>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59" name="TextBox 58">
            <a:extLst>
              <a:ext uri="{FF2B5EF4-FFF2-40B4-BE49-F238E27FC236}">
                <a16:creationId xmlns:a16="http://schemas.microsoft.com/office/drawing/2014/main" id="{2A10BCC8-93BA-4C0E-8E33-98A90BC3504D}"/>
              </a:ext>
            </a:extLst>
          </p:cNvPr>
          <p:cNvSpPr txBox="1"/>
          <p:nvPr userDrawn="1"/>
        </p:nvSpPr>
        <p:spPr>
          <a:xfrm>
            <a:off x="11906830" y="6559241"/>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
        <p:nvSpPr>
          <p:cNvPr id="60" name="TextBox 59" descr="page number">
            <a:extLst>
              <a:ext uri="{FF2B5EF4-FFF2-40B4-BE49-F238E27FC236}">
                <a16:creationId xmlns:a16="http://schemas.microsoft.com/office/drawing/2014/main" id="{A3D96B51-B40D-4A90-8933-59D127410C1F}"/>
              </a:ext>
            </a:extLst>
          </p:cNvPr>
          <p:cNvSpPr txBox="1"/>
          <p:nvPr userDrawn="1"/>
        </p:nvSpPr>
        <p:spPr>
          <a:xfrm>
            <a:off x="11970106" y="6553045"/>
            <a:ext cx="65"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2" name="Picture 61" descr="Logo&#10;&#10;Description automatically generated">
            <a:extLst>
              <a:ext uri="{FF2B5EF4-FFF2-40B4-BE49-F238E27FC236}">
                <a16:creationId xmlns:a16="http://schemas.microsoft.com/office/drawing/2014/main" id="{835E0DE8-C837-48CE-9877-0D30DF657C14}"/>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093972" y="6524986"/>
            <a:ext cx="535124" cy="217082"/>
          </a:xfrm>
          <a:prstGeom prst="rect">
            <a:avLst/>
          </a:prstGeom>
        </p:spPr>
      </p:pic>
      <p:sp>
        <p:nvSpPr>
          <p:cNvPr id="63" name="Rectangle 62">
            <a:extLst>
              <a:ext uri="{FF2B5EF4-FFF2-40B4-BE49-F238E27FC236}">
                <a16:creationId xmlns:a16="http://schemas.microsoft.com/office/drawing/2014/main" id="{7FEAA909-2055-4939-B451-1AB563C93FE6}"/>
              </a:ext>
            </a:extLst>
          </p:cNvPr>
          <p:cNvSpPr/>
          <p:nvPr userDrawn="1"/>
        </p:nvSpPr>
        <p:spPr>
          <a:xfrm>
            <a:off x="114084" y="6458331"/>
            <a:ext cx="505016" cy="338554"/>
          </a:xfrm>
          <a:prstGeom prst="rect">
            <a:avLst/>
          </a:prstGeom>
        </p:spPr>
        <p:txBody>
          <a:bodyPr wrap="square">
            <a:spAutoFit/>
          </a:bodyPr>
          <a:lstStyle/>
          <a:p>
            <a:r>
              <a:rPr lang="en-US" sz="800" b="0" kern="1200">
                <a:solidFill>
                  <a:schemeClr val="accent2">
                    <a:lumMod val="60000"/>
                    <a:lumOff val="40000"/>
                  </a:schemeClr>
                </a:solidFill>
                <a:latin typeface="IntelOne Display Bold" panose="020B0803020203020204" pitchFamily="34" charset="0"/>
                <a:ea typeface="+mn-ea"/>
                <a:cs typeface="+mn-cs"/>
              </a:rPr>
              <a:t>OCTOSATG </a:t>
            </a:r>
            <a:endParaRPr lang="en-US" sz="800"/>
          </a:p>
        </p:txBody>
      </p:sp>
      <p:sp>
        <p:nvSpPr>
          <p:cNvPr id="64" name="Rectangle 63">
            <a:extLst>
              <a:ext uri="{FF2B5EF4-FFF2-40B4-BE49-F238E27FC236}">
                <a16:creationId xmlns:a16="http://schemas.microsoft.com/office/drawing/2014/main" id="{C1FAAA26-FB0E-483D-8E87-F97B6A552746}"/>
              </a:ext>
            </a:extLst>
          </p:cNvPr>
          <p:cNvSpPr/>
          <p:nvPr userDrawn="1"/>
        </p:nvSpPr>
        <p:spPr>
          <a:xfrm>
            <a:off x="178834" y="6446964"/>
            <a:ext cx="354834" cy="354834"/>
          </a:xfrm>
          <a:prstGeom prst="rect">
            <a:avLst/>
          </a:prstGeom>
          <a:noFill/>
          <a:ln w="31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594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rgbClr val="00086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IntelOne Text Light" panose="020B0403020203020204" pitchFamily="34" charset="0"/>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IntelOne Text Light" panose="020B0403020203020204" pitchFamily="34" charset="0"/>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IntelOne Text Light" panose="020B0403020203020204" pitchFamily="34" charset="0"/>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IntelOne Text Light" panose="020B0403020203020204" pitchFamily="34" charset="0"/>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IntelOne Text Light" panose="020B04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C6D11F-E325-4ADD-9A16-1D3DD88A1E74}"/>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3" name="Graphic 22">
            <a:extLst>
              <a:ext uri="{FF2B5EF4-FFF2-40B4-BE49-F238E27FC236}">
                <a16:creationId xmlns:a16="http://schemas.microsoft.com/office/drawing/2014/main" id="{393E4981-A6FE-4149-8B12-268DCAC80407}"/>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1137466" y="6554735"/>
            <a:ext cx="476084" cy="177524"/>
          </a:xfrm>
          <a:prstGeom prst="rect">
            <a:avLst/>
          </a:prstGeom>
        </p:spPr>
      </p:pic>
      <p:sp>
        <p:nvSpPr>
          <p:cNvPr id="10" name="TextBox 9">
            <a:extLst>
              <a:ext uri="{FF2B5EF4-FFF2-40B4-BE49-F238E27FC236}">
                <a16:creationId xmlns:a16="http://schemas.microsoft.com/office/drawing/2014/main" id="{E2A81A02-2C0F-4A26-92FF-602632788F93}"/>
              </a:ext>
            </a:extLst>
          </p:cNvPr>
          <p:cNvSpPr txBox="1"/>
          <p:nvPr userDrawn="1"/>
        </p:nvSpPr>
        <p:spPr>
          <a:xfrm>
            <a:off x="350520" y="6514957"/>
            <a:ext cx="2036135" cy="246221"/>
          </a:xfrm>
          <a:prstGeom prst="rect">
            <a:avLst/>
          </a:prstGeom>
          <a:noFill/>
        </p:spPr>
        <p:txBody>
          <a:bodyPr wrap="none" rtlCol="0">
            <a:spAutoFit/>
          </a:bodyPr>
          <a:lstStyle/>
          <a:p>
            <a:pPr marL="0" algn="l" defTabSz="914400" rtl="0" eaLnBrk="1" latinLnBrk="0" hangingPunct="1"/>
            <a:r>
              <a:rPr lang="en-US" sz="1000" kern="1200">
                <a:solidFill>
                  <a:schemeClr val="tx1"/>
                </a:solidFill>
                <a:latin typeface="IntelOne Text Light" panose="020B0403020203020204" pitchFamily="34" charset="77"/>
                <a:ea typeface="Intel Clear" panose="020B0604020203020204" pitchFamily="34" charset="0"/>
                <a:cs typeface="Times New Roman" panose="02020603050405020304" pitchFamily="18" charset="0"/>
              </a:rPr>
              <a:t>Emergent AI, Intel Labs | EAI-IL</a:t>
            </a:r>
          </a:p>
        </p:txBody>
      </p:sp>
    </p:spTree>
    <p:extLst>
      <p:ext uri="{BB962C8B-B14F-4D97-AF65-F5344CB8AC3E}">
        <p14:creationId xmlns:p14="http://schemas.microsoft.com/office/powerpoint/2010/main" val="359557694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3" r:id="rId1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152">
          <p15:clr>
            <a:srgbClr val="F26B43"/>
          </p15:clr>
        </p15:guide>
        <p15:guide id="5" orient="horz" pos="3888">
          <p15:clr>
            <a:srgbClr val="F26B43"/>
          </p15:clr>
        </p15:guide>
        <p15:guide id="6" orient="horz" pos="93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C6D11F-E325-4ADD-9A16-1D3DD88A1E74}"/>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3" name="Graphic 22">
            <a:extLst>
              <a:ext uri="{FF2B5EF4-FFF2-40B4-BE49-F238E27FC236}">
                <a16:creationId xmlns:a16="http://schemas.microsoft.com/office/drawing/2014/main" id="{393E4981-A6FE-4149-8B12-268DCAC8040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1137466" y="6554735"/>
            <a:ext cx="476084" cy="177524"/>
          </a:xfrm>
          <a:prstGeom prst="rect">
            <a:avLst/>
          </a:prstGeom>
        </p:spPr>
      </p:pic>
      <p:sp>
        <p:nvSpPr>
          <p:cNvPr id="10" name="TextBox 9">
            <a:extLst>
              <a:ext uri="{FF2B5EF4-FFF2-40B4-BE49-F238E27FC236}">
                <a16:creationId xmlns:a16="http://schemas.microsoft.com/office/drawing/2014/main" id="{E2A81A02-2C0F-4A26-92FF-602632788F93}"/>
              </a:ext>
            </a:extLst>
          </p:cNvPr>
          <p:cNvSpPr txBox="1"/>
          <p:nvPr userDrawn="1"/>
        </p:nvSpPr>
        <p:spPr>
          <a:xfrm>
            <a:off x="350520" y="6514957"/>
            <a:ext cx="2036135" cy="246221"/>
          </a:xfrm>
          <a:prstGeom prst="rect">
            <a:avLst/>
          </a:prstGeom>
          <a:noFill/>
        </p:spPr>
        <p:txBody>
          <a:bodyPr wrap="none" rtlCol="0">
            <a:spAutoFit/>
          </a:bodyPr>
          <a:lstStyle/>
          <a:p>
            <a:pPr marL="0" algn="l" defTabSz="914400" rtl="0" eaLnBrk="1" latinLnBrk="0" hangingPunct="1"/>
            <a:r>
              <a:rPr lang="en-US" sz="1000" kern="1200">
                <a:solidFill>
                  <a:schemeClr val="tx1"/>
                </a:solidFill>
                <a:latin typeface="IntelOne Text Light" panose="020B0403020203020204" pitchFamily="34" charset="77"/>
                <a:ea typeface="Intel Clear" panose="020B0604020203020204" pitchFamily="34" charset="0"/>
                <a:cs typeface="Times New Roman" panose="02020603050405020304" pitchFamily="18" charset="0"/>
              </a:rPr>
              <a:t>Emergent AI, Intel Labs | EAI-IL</a:t>
            </a:r>
          </a:p>
        </p:txBody>
      </p:sp>
    </p:spTree>
    <p:extLst>
      <p:ext uri="{BB962C8B-B14F-4D97-AF65-F5344CB8AC3E}">
        <p14:creationId xmlns:p14="http://schemas.microsoft.com/office/powerpoint/2010/main" val="1532919365"/>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43" r:id="rId7"/>
    <p:sldLayoutId id="2147484244" r:id="rId8"/>
    <p:sldLayoutId id="2147484245" r:id="rId9"/>
    <p:sldLayoutId id="2147484247" r:id="rId10"/>
    <p:sldLayoutId id="2147484248"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guide id="4" pos="7152">
          <p15:clr>
            <a:srgbClr val="F26B43"/>
          </p15:clr>
        </p15:guide>
        <p15:guide id="5" orient="horz" pos="3888">
          <p15:clr>
            <a:srgbClr val="F26B43"/>
          </p15:clr>
        </p15:guide>
        <p15:guide id="6"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38000">
              <a:schemeClr val="tx1"/>
            </a:gs>
            <a:gs pos="86000">
              <a:schemeClr val="tx2">
                <a:lumMod val="85000"/>
                <a:alpha val="47000"/>
              </a:schemeClr>
            </a:gs>
          </a:gsLst>
          <a:lin ang="270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8599"/>
            <a:ext cx="10972800" cy="11430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100620C2-95A2-4D85-8433-6C84281E3489}"/>
              </a:ext>
            </a:extLst>
          </p:cNvPr>
          <p:cNvGrpSpPr/>
          <p:nvPr userDrawn="1"/>
        </p:nvGrpSpPr>
        <p:grpSpPr>
          <a:xfrm>
            <a:off x="8221136" y="0"/>
            <a:ext cx="3961717" cy="6858000"/>
            <a:chOff x="8305800" y="173580"/>
            <a:chExt cx="3881959" cy="6684420"/>
          </a:xfrm>
          <a:solidFill>
            <a:schemeClr val="tx2">
              <a:lumMod val="75000"/>
              <a:alpha val="14000"/>
            </a:schemeClr>
          </a:solidFill>
        </p:grpSpPr>
        <p:sp>
          <p:nvSpPr>
            <p:cNvPr id="26" name="Rectangle 25">
              <a:extLst>
                <a:ext uri="{FF2B5EF4-FFF2-40B4-BE49-F238E27FC236}">
                  <a16:creationId xmlns:a16="http://schemas.microsoft.com/office/drawing/2014/main" id="{5CAB5155-6FEE-4FC8-A14D-99FE2DB03B02}"/>
                </a:ext>
              </a:extLst>
            </p:cNvPr>
            <p:cNvSpPr/>
            <p:nvPr userDrawn="1"/>
          </p:nvSpPr>
          <p:spPr>
            <a:xfrm flipH="1">
              <a:off x="11783108" y="1169670"/>
              <a:ext cx="403860" cy="403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453EE0-7BB9-49D8-8CF7-95EE1E631FF4}"/>
                </a:ext>
              </a:extLst>
            </p:cNvPr>
            <p:cNvSpPr/>
            <p:nvPr userDrawn="1"/>
          </p:nvSpPr>
          <p:spPr>
            <a:xfrm flipH="1">
              <a:off x="9892188" y="173580"/>
              <a:ext cx="906613" cy="9066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46C058-89FB-4546-84D0-20585FB9CED6}"/>
                </a:ext>
              </a:extLst>
            </p:cNvPr>
            <p:cNvSpPr/>
            <p:nvPr userDrawn="1"/>
          </p:nvSpPr>
          <p:spPr>
            <a:xfrm flipH="1">
              <a:off x="9357360" y="1074420"/>
              <a:ext cx="541020" cy="54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C5741F-3783-40DB-81C8-73516B461A0D}"/>
                </a:ext>
              </a:extLst>
            </p:cNvPr>
            <p:cNvSpPr/>
            <p:nvPr userDrawn="1"/>
          </p:nvSpPr>
          <p:spPr>
            <a:xfrm flipH="1">
              <a:off x="11578233" y="157353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A4A9AD-1459-4DE6-B847-7A8A3F1536BF}"/>
                </a:ext>
              </a:extLst>
            </p:cNvPr>
            <p:cNvSpPr/>
            <p:nvPr userDrawn="1"/>
          </p:nvSpPr>
          <p:spPr>
            <a:xfrm flipH="1">
              <a:off x="10706100" y="2967990"/>
              <a:ext cx="792480" cy="79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DFA0E39-6D09-4F9E-ADB5-648F0340CA2C}"/>
                </a:ext>
              </a:extLst>
            </p:cNvPr>
            <p:cNvSpPr/>
            <p:nvPr userDrawn="1"/>
          </p:nvSpPr>
          <p:spPr>
            <a:xfrm flipH="1">
              <a:off x="11498580" y="3733800"/>
              <a:ext cx="647700" cy="1036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040429C-1B43-4A73-91AB-855CE09D0715}"/>
                </a:ext>
              </a:extLst>
            </p:cNvPr>
            <p:cNvSpPr/>
            <p:nvPr userDrawn="1"/>
          </p:nvSpPr>
          <p:spPr>
            <a:xfrm flipH="1">
              <a:off x="11294409" y="4770120"/>
              <a:ext cx="205740" cy="205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D69DF4-40F0-4D27-A85D-4E968A9F77C1}"/>
                </a:ext>
              </a:extLst>
            </p:cNvPr>
            <p:cNvSpPr/>
            <p:nvPr userDrawn="1"/>
          </p:nvSpPr>
          <p:spPr>
            <a:xfrm flipH="1">
              <a:off x="11273359" y="5402580"/>
              <a:ext cx="914400" cy="14554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1076A8-1D74-4B50-8CC7-36DC1FAAFE88}"/>
                </a:ext>
              </a:extLst>
            </p:cNvPr>
            <p:cNvSpPr/>
            <p:nvPr userDrawn="1"/>
          </p:nvSpPr>
          <p:spPr>
            <a:xfrm flipH="1">
              <a:off x="10360908" y="5791925"/>
              <a:ext cx="548640" cy="548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2F9864B-2D2B-47AF-B5D1-1BE0532BF3E2}"/>
                </a:ext>
              </a:extLst>
            </p:cNvPr>
            <p:cNvSpPr/>
            <p:nvPr userDrawn="1"/>
          </p:nvSpPr>
          <p:spPr>
            <a:xfrm flipH="1">
              <a:off x="10126980" y="5573445"/>
              <a:ext cx="220980" cy="2209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1CEB1D-65E2-4671-B02B-D226CCE669CE}"/>
                </a:ext>
              </a:extLst>
            </p:cNvPr>
            <p:cNvSpPr/>
            <p:nvPr userDrawn="1"/>
          </p:nvSpPr>
          <p:spPr>
            <a:xfrm flipH="1">
              <a:off x="8511540" y="5730240"/>
              <a:ext cx="655320" cy="655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69EEC6B-9E2F-4BB7-B446-8CDBF9475E5B}"/>
                </a:ext>
              </a:extLst>
            </p:cNvPr>
            <p:cNvSpPr/>
            <p:nvPr userDrawn="1"/>
          </p:nvSpPr>
          <p:spPr>
            <a:xfrm flipH="1">
              <a:off x="8305800" y="5402580"/>
              <a:ext cx="396240" cy="396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03C7A2-A7C3-4A96-BDAF-BD4B9F71DB23}"/>
                </a:ext>
              </a:extLst>
            </p:cNvPr>
            <p:cNvSpPr/>
            <p:nvPr userDrawn="1"/>
          </p:nvSpPr>
          <p:spPr>
            <a:xfrm flipH="1">
              <a:off x="10126980" y="2487930"/>
              <a:ext cx="480060" cy="480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05C4DD0-45B7-4785-ACC2-CF4DC3101E2D}"/>
                </a:ext>
              </a:extLst>
            </p:cNvPr>
            <p:cNvSpPr/>
            <p:nvPr userDrawn="1"/>
          </p:nvSpPr>
          <p:spPr>
            <a:xfrm flipH="1">
              <a:off x="9144000" y="2247900"/>
              <a:ext cx="129540" cy="129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342C2B8-480C-49DE-A57D-FD6973795566}"/>
                </a:ext>
              </a:extLst>
            </p:cNvPr>
            <p:cNvSpPr/>
            <p:nvPr userDrawn="1"/>
          </p:nvSpPr>
          <p:spPr>
            <a:xfrm flipH="1">
              <a:off x="10492740" y="464878"/>
              <a:ext cx="4572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DB964D2-252B-4E7E-96C3-8F986B031E3A}"/>
                </a:ext>
              </a:extLst>
            </p:cNvPr>
            <p:cNvSpPr/>
            <p:nvPr userDrawn="1"/>
          </p:nvSpPr>
          <p:spPr>
            <a:xfrm flipH="1">
              <a:off x="10058400" y="2815970"/>
              <a:ext cx="216849" cy="216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BB40F1F-CBFB-479B-B69A-11A0428BBEEF}"/>
              </a:ext>
            </a:extLst>
          </p:cNvPr>
          <p:cNvSpPr/>
          <p:nvPr userDrawn="1"/>
        </p:nvSpPr>
        <p:spPr>
          <a:xfrm flipV="1">
            <a:off x="11734800" y="6400800"/>
            <a:ext cx="457200" cy="45720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971088F1-DC1D-4D8F-A818-6FB06590F26A}"/>
              </a:ext>
            </a:extLst>
          </p:cNvPr>
          <p:cNvSpPr/>
          <p:nvPr userDrawn="1"/>
        </p:nvSpPr>
        <p:spPr>
          <a:xfrm>
            <a:off x="0" y="6400800"/>
            <a:ext cx="11734800" cy="457200"/>
          </a:xfrm>
          <a:prstGeom prst="rect">
            <a:avLst/>
          </a:prstGeom>
          <a:solidFill>
            <a:srgbClr val="00185F"/>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2" name="Graphic 21">
            <a:extLst>
              <a:ext uri="{FF2B5EF4-FFF2-40B4-BE49-F238E27FC236}">
                <a16:creationId xmlns:a16="http://schemas.microsoft.com/office/drawing/2014/main" id="{2991CEAE-787E-4E42-8EA0-1EE3A7EB043B}"/>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1137466" y="6554735"/>
            <a:ext cx="476084" cy="177524"/>
          </a:xfrm>
          <a:prstGeom prst="rect">
            <a:avLst/>
          </a:prstGeom>
        </p:spPr>
      </p:pic>
      <p:sp>
        <p:nvSpPr>
          <p:cNvPr id="23" name="TextBox 22">
            <a:extLst>
              <a:ext uri="{FF2B5EF4-FFF2-40B4-BE49-F238E27FC236}">
                <a16:creationId xmlns:a16="http://schemas.microsoft.com/office/drawing/2014/main" id="{2ACF3B22-D12C-4B69-959F-BCCC38EE2653}"/>
              </a:ext>
            </a:extLst>
          </p:cNvPr>
          <p:cNvSpPr txBox="1"/>
          <p:nvPr userDrawn="1"/>
        </p:nvSpPr>
        <p:spPr>
          <a:xfrm>
            <a:off x="11898805" y="6553045"/>
            <a:ext cx="142668" cy="153888"/>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eaLnBrk="1" fontAlgn="auto" latinLnBrk="0" hangingPunct="0">
                <a:lnSpc>
                  <a:spcPct val="100000"/>
                </a:lnSpc>
                <a:spcBef>
                  <a:spcPts val="0"/>
                </a:spcBef>
                <a:spcAft>
                  <a:spcPts val="0"/>
                </a:spcAft>
                <a:buClrTx/>
                <a:buSzTx/>
                <a:buFontTx/>
                <a:buNone/>
                <a:tabLst/>
                <a:defRPr/>
              </a:pPr>
              <a:t>‹#›</a:t>
            </a:fld>
            <a:endParaRPr kumimoji="0" lang="en-US" sz="1000" b="0" i="0" u="none" strike="noStrike" kern="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22942206"/>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7" r:id="rId3"/>
    <p:sldLayoutId id="2147484269" r:id="rId4"/>
    <p:sldLayoutId id="2147484272" r:id="rId5"/>
    <p:sldLayoutId id="2147484273" r:id="rId6"/>
    <p:sldLayoutId id="2147484277" r:id="rId7"/>
    <p:sldLayoutId id="2147484278" r:id="rId8"/>
    <p:sldLayoutId id="2147484279" r:id="rId9"/>
    <p:sldLayoutId id="2147484281" r:id="rId10"/>
    <p:sldLayoutId id="2147484283" r:id="rId11"/>
    <p:sldLayoutId id="2147484284" r:id="rId12"/>
    <p:sldLayoutId id="2147484285" r:id="rId13"/>
    <p:sldLayoutId id="2147484286" r:id="rId14"/>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rgbClr val="002060"/>
          </a:solidFill>
          <a:latin typeface="IntelOne Text Medium" panose="020B07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penai.com/index/learning-to-reason-with-llms/" TargetMode="External"/><Relationship Id="rId1" Type="http://schemas.openxmlformats.org/officeDocument/2006/relationships/slideLayout" Target="../slideLayouts/slideLayout6.xml"/><Relationship Id="rId5" Type="http://schemas.openxmlformats.org/officeDocument/2006/relationships/hyperlink" Target="https://www.datacamp.com/blog/o3-openai" TargetMode="Externa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arxiv.org/abs/2408.03314"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live/SKBG1sqdyIU?si=lWccKHt8bnttuYta" TargetMode="External"/><Relationship Id="rId2" Type="http://schemas.openxmlformats.org/officeDocument/2006/relationships/hyperlink" Target="https://www.datacamp.com/blog/o3-openai" TargetMode="External"/><Relationship Id="rId1" Type="http://schemas.openxmlformats.org/officeDocument/2006/relationships/slideLayout" Target="../slideLayouts/slideLayout6.xml"/><Relationship Id="rId6" Type="http://schemas.openxmlformats.org/officeDocument/2006/relationships/hyperlink" Target="https://youtu.be/vRTcE19M-KE?t=2226"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cprize.org/play?task=00576224" TargetMode="Externa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s://www.descope.com/learn/post/mcp"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analyticsvidhya.com/blog/2025/04/agent-to-agent-protocol/#h-the-solution-a2a-protocol"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forbes.com/sites/moorinsights/2025/01/06/google-takes-a-big-step-into-user-driven-agents-with-agentspace/" TargetMode="Externa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aitbutwhy.com/2015/01/artificial-intelligence-revolution-1.html"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gg7WjuFs8F4&amp;list=PLqYmG7hTraZAhkAh72kzzLC4r2O4VoVgz&amp;index=1"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hyperlink" Target="https://www.youtube.com/watch?v=dVfFKNz_L4E" TargetMode="External"/><Relationship Id="rId5" Type="http://schemas.openxmlformats.org/officeDocument/2006/relationships/image" Target="../media/image61.png"/><Relationship Id="rId4" Type="http://schemas.openxmlformats.org/officeDocument/2006/relationships/hyperlink" Target="https://www.youtube.com/watch?v=hMopLa2RF_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maximumtruth.org/p/skyrocketing-ai-intelligence-chatgpts"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hyperlink" Target="https://arxiv.org/pdf/2502.0680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www.youtube.com/watch?v=0SRVJaOg9Co" TargetMode="External"/><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hyperlink" Target="https://www.youtube.com/watch?v=F_7IPm7f1vI" TargetMode="External"/><Relationship Id="rId5" Type="http://schemas.openxmlformats.org/officeDocument/2006/relationships/hyperlink" Target="https://www.youtube.com/watch?v=cpraXaw7dyc"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bUrLuUxv9gE" TargetMode="External"/><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www.youtube.com/watch?v=GzX1qOIO1b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eltalogix.blog/en/2023/03/08/artificial-intelligence-a-look-at-its-three-types-and-their-possible-future-implications/"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lesswrong.com/tag/intelligence-explosion"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situational-awareness.ai/from-agi-to-superintelligence/"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I_alignment#cite_note-aima4-1"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research.ibm.com/blog/what-is-alignment-ai"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apolloresearch.ai/research/scheming-reasoning-evaluations"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hyperlink" Target="https://www.apolloresearch.ai/research/scheming-reasoning-evaluations"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hyperlink" Target="https://www.anthropic.com/research/alignment-faking"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tomtunguz.com/what-happens-when-model-performance-asymptotes/"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llama.com/" TargetMode="External"/><Relationship Id="rId2" Type="http://schemas.openxmlformats.org/officeDocument/2006/relationships/hyperlink" Target="https://ai.meta.com/blog/future-of-ai-built-with-llama/" TargetMode="Externa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hyperlink" Target="https://www.anthropic.com/news/3-5-models-and-computer-u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c.com/2024/12/08/google-ceo-sundar-pichai-ai-development-is-finally-slowing-down.html" TargetMode="External"/><Relationship Id="rId7" Type="http://schemas.openxmlformats.org/officeDocument/2006/relationships/image" Target="../media/image24.png"/><Relationship Id="rId2" Type="http://schemas.openxmlformats.org/officeDocument/2006/relationships/hyperlink" Target="https://techcrunch.com/2025/04/14/openai-plans-to-wind-down-gpt-4-5-its-largest-ever-ai-model-in-its-api/"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theverge.com/2024/12/13/24320811/what-ilya-sutskever-sees-openai-model-data-train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3D5C-BDAE-6593-C76A-CB20A856DB40}"/>
              </a:ext>
            </a:extLst>
          </p:cNvPr>
          <p:cNvSpPr>
            <a:spLocks noGrp="1"/>
          </p:cNvSpPr>
          <p:nvPr>
            <p:ph type="ctrTitle"/>
          </p:nvPr>
        </p:nvSpPr>
        <p:spPr>
          <a:xfrm>
            <a:off x="1542536" y="1121790"/>
            <a:ext cx="9789007" cy="2460395"/>
          </a:xfrm>
        </p:spPr>
        <p:txBody>
          <a:bodyPr>
            <a:normAutofit/>
          </a:bodyPr>
          <a:lstStyle/>
          <a:p>
            <a:r>
              <a:rPr lang="en-US" dirty="0"/>
              <a:t>AI’s Bold New Era</a:t>
            </a:r>
            <a:br>
              <a:rPr lang="en-US" dirty="0"/>
            </a:br>
            <a:br>
              <a:rPr lang="en-US" sz="3200" dirty="0"/>
            </a:br>
            <a:r>
              <a:rPr lang="en-US" sz="3200" i="1" dirty="0"/>
              <a:t>Navigating agentic, rapidly excelling, and sophisticated scheming AI</a:t>
            </a:r>
          </a:p>
        </p:txBody>
      </p:sp>
      <p:sp>
        <p:nvSpPr>
          <p:cNvPr id="3" name="Subtitle 2">
            <a:extLst>
              <a:ext uri="{FF2B5EF4-FFF2-40B4-BE49-F238E27FC236}">
                <a16:creationId xmlns:a16="http://schemas.microsoft.com/office/drawing/2014/main" id="{3AC97543-8601-3C45-3CB5-C9E43D63015D}"/>
              </a:ext>
            </a:extLst>
          </p:cNvPr>
          <p:cNvSpPr>
            <a:spLocks noGrp="1"/>
          </p:cNvSpPr>
          <p:nvPr>
            <p:ph type="subTitle" idx="1"/>
          </p:nvPr>
        </p:nvSpPr>
        <p:spPr>
          <a:xfrm>
            <a:off x="1542536" y="4062953"/>
            <a:ext cx="9789007" cy="1527142"/>
          </a:xfrm>
        </p:spPr>
        <p:txBody>
          <a:bodyPr/>
          <a:lstStyle/>
          <a:p>
            <a:r>
              <a:rPr lang="en-US"/>
              <a:t>IL Talks – April 23, 2025</a:t>
            </a:r>
          </a:p>
          <a:p>
            <a:endParaRPr lang="en-US"/>
          </a:p>
          <a:p>
            <a:r>
              <a:rPr lang="en-US" i="1"/>
              <a:t>Gadi Singer</a:t>
            </a:r>
          </a:p>
        </p:txBody>
      </p:sp>
    </p:spTree>
    <p:extLst>
      <p:ext uri="{BB962C8B-B14F-4D97-AF65-F5344CB8AC3E}">
        <p14:creationId xmlns:p14="http://schemas.microsoft.com/office/powerpoint/2010/main" val="20609011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ABD4F0-F582-7520-678B-4C24060DD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A83FC-4DCB-406B-86F2-F437E15DC240}"/>
              </a:ext>
            </a:extLst>
          </p:cNvPr>
          <p:cNvSpPr>
            <a:spLocks noGrp="1"/>
          </p:cNvSpPr>
          <p:nvPr>
            <p:ph type="title"/>
          </p:nvPr>
        </p:nvSpPr>
        <p:spPr/>
        <p:txBody>
          <a:bodyPr/>
          <a:lstStyle/>
          <a:p>
            <a:r>
              <a:rPr lang="en-US"/>
              <a:t>Rise of AI Agents / Agentic AI</a:t>
            </a:r>
          </a:p>
        </p:txBody>
      </p:sp>
      <p:sp>
        <p:nvSpPr>
          <p:cNvPr id="3" name="Content Placeholder 2">
            <a:extLst>
              <a:ext uri="{FF2B5EF4-FFF2-40B4-BE49-F238E27FC236}">
                <a16:creationId xmlns:a16="http://schemas.microsoft.com/office/drawing/2014/main" id="{9EACFE82-FC78-5351-E98D-CA70BF5737E1}"/>
              </a:ext>
            </a:extLst>
          </p:cNvPr>
          <p:cNvSpPr>
            <a:spLocks noGrp="1"/>
          </p:cNvSpPr>
          <p:nvPr>
            <p:ph idx="1"/>
          </p:nvPr>
        </p:nvSpPr>
        <p:spPr>
          <a:xfrm>
            <a:off x="381000" y="1291472"/>
            <a:ext cx="10972800" cy="5213023"/>
          </a:xfrm>
        </p:spPr>
        <p:txBody>
          <a:bodyPr>
            <a:normAutofit lnSpcReduction="10000"/>
          </a:bodyPr>
          <a:lstStyle/>
          <a:p>
            <a:r>
              <a:rPr lang="en-US" sz="2400"/>
              <a:t>LLM model – auto-regressive deep learning model – generating one final token at a time. Could be ‘dense’ (monolith) or Mixture-of-Experts (</a:t>
            </a:r>
            <a:r>
              <a:rPr lang="en-US" sz="2400" err="1"/>
              <a:t>MoE</a:t>
            </a:r>
            <a:r>
              <a:rPr lang="en-US" sz="2400"/>
              <a:t>) </a:t>
            </a:r>
          </a:p>
          <a:p>
            <a:pPr marL="0" indent="0">
              <a:buNone/>
            </a:pPr>
            <a:endParaRPr lang="en-US"/>
          </a:p>
          <a:p>
            <a:r>
              <a:rPr lang="en-US" b="1"/>
              <a:t>AI agent </a:t>
            </a:r>
            <a:r>
              <a:rPr lang="en-US"/>
              <a:t>is a system [component] that is </a:t>
            </a:r>
          </a:p>
          <a:p>
            <a:pPr lvl="1"/>
            <a:r>
              <a:rPr lang="en-US" sz="2800"/>
              <a:t>capable of </a:t>
            </a:r>
            <a:r>
              <a:rPr lang="en-US" sz="2800" b="1"/>
              <a:t>autonomously </a:t>
            </a:r>
            <a:r>
              <a:rPr lang="en-US" sz="2800"/>
              <a:t>performing tasks </a:t>
            </a:r>
          </a:p>
          <a:p>
            <a:pPr lvl="1"/>
            <a:r>
              <a:rPr lang="en-US" sz="2800"/>
              <a:t>to achieve </a:t>
            </a:r>
            <a:r>
              <a:rPr lang="en-US" sz="2800" b="1"/>
              <a:t>higher-level goals </a:t>
            </a:r>
            <a:r>
              <a:rPr lang="en-US" sz="2800"/>
              <a:t>(on behalf of a user or another system) </a:t>
            </a:r>
          </a:p>
          <a:p>
            <a:pPr lvl="1"/>
            <a:r>
              <a:rPr lang="en-US" sz="2800"/>
              <a:t>by </a:t>
            </a:r>
            <a:r>
              <a:rPr lang="en-US" sz="2800" b="1"/>
              <a:t>designing its workflow </a:t>
            </a:r>
            <a:r>
              <a:rPr lang="en-US" sz="2800"/>
              <a:t>and utilizing available tools,</a:t>
            </a:r>
          </a:p>
          <a:p>
            <a:pPr lvl="1"/>
            <a:r>
              <a:rPr lang="en-US" sz="2800"/>
              <a:t>while perceiving and responding to its environment (</a:t>
            </a:r>
            <a:r>
              <a:rPr lang="en-US" sz="2800" b="1"/>
              <a:t>situational awareness</a:t>
            </a:r>
            <a:r>
              <a:rPr lang="en-US" sz="2800"/>
              <a:t>).</a:t>
            </a:r>
          </a:p>
          <a:p>
            <a:pPr marL="0" indent="0">
              <a:buNone/>
            </a:pPr>
            <a:endParaRPr lang="en-US"/>
          </a:p>
          <a:p>
            <a:pPr marL="0" indent="0">
              <a:buNone/>
            </a:pPr>
            <a:endParaRPr lang="en-US" sz="1100"/>
          </a:p>
          <a:p>
            <a:r>
              <a:rPr lang="en-US" sz="2400"/>
              <a:t>Some differentiate between </a:t>
            </a:r>
            <a:r>
              <a:rPr lang="en-US" sz="2400" b="1"/>
              <a:t>AI Agent </a:t>
            </a:r>
            <a:r>
              <a:rPr lang="en-US" sz="2400"/>
              <a:t>as a system component and </a:t>
            </a:r>
            <a:r>
              <a:rPr lang="en-US" sz="2400" b="1"/>
              <a:t>Agentic AI a</a:t>
            </a:r>
            <a:r>
              <a:rPr lang="en-US" sz="2400"/>
              <a:t>s the broader concept of solving issues with limited supervision.</a:t>
            </a:r>
          </a:p>
        </p:txBody>
      </p:sp>
      <p:sp>
        <p:nvSpPr>
          <p:cNvPr id="4" name="Rectangle: Rounded Corners 3">
            <a:extLst>
              <a:ext uri="{FF2B5EF4-FFF2-40B4-BE49-F238E27FC236}">
                <a16:creationId xmlns:a16="http://schemas.microsoft.com/office/drawing/2014/main" id="{0BA85C2C-6637-E210-5265-4FDBA9C91032}"/>
              </a:ext>
            </a:extLst>
          </p:cNvPr>
          <p:cNvSpPr/>
          <p:nvPr/>
        </p:nvSpPr>
        <p:spPr>
          <a:xfrm>
            <a:off x="381000" y="2215299"/>
            <a:ext cx="11081327" cy="3081058"/>
          </a:xfrm>
          <a:prstGeom prst="roundRect">
            <a:avLst/>
          </a:prstGeom>
          <a:noFill/>
          <a:ln w="476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1935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02C42B-9362-CA19-172B-8E09F9805160}"/>
              </a:ext>
            </a:extLst>
          </p:cNvPr>
          <p:cNvPicPr>
            <a:picLocks noChangeAspect="1"/>
          </p:cNvPicPr>
          <p:nvPr/>
        </p:nvPicPr>
        <p:blipFill>
          <a:blip r:embed="rId2"/>
          <a:srcRect r="6855"/>
          <a:stretch/>
        </p:blipFill>
        <p:spPr>
          <a:xfrm>
            <a:off x="5400564" y="1879097"/>
            <a:ext cx="6299350" cy="4434639"/>
          </a:xfrm>
          <a:prstGeom prst="rect">
            <a:avLst/>
          </a:prstGeom>
        </p:spPr>
      </p:pic>
      <p:sp>
        <p:nvSpPr>
          <p:cNvPr id="2" name="Title 1">
            <a:extLst>
              <a:ext uri="{FF2B5EF4-FFF2-40B4-BE49-F238E27FC236}">
                <a16:creationId xmlns:a16="http://schemas.microsoft.com/office/drawing/2014/main" id="{AE2F3A0B-6562-BB17-6C0D-47196AF9E96E}"/>
              </a:ext>
            </a:extLst>
          </p:cNvPr>
          <p:cNvSpPr>
            <a:spLocks noGrp="1"/>
          </p:cNvSpPr>
          <p:nvPr>
            <p:ph type="title"/>
          </p:nvPr>
        </p:nvSpPr>
        <p:spPr/>
        <p:txBody>
          <a:bodyPr/>
          <a:lstStyle/>
          <a:p>
            <a:r>
              <a:rPr lang="en-US"/>
              <a:t>Agentic AI Systems</a:t>
            </a:r>
          </a:p>
        </p:txBody>
      </p:sp>
      <p:sp>
        <p:nvSpPr>
          <p:cNvPr id="3" name="Content Placeholder 2">
            <a:extLst>
              <a:ext uri="{FF2B5EF4-FFF2-40B4-BE49-F238E27FC236}">
                <a16:creationId xmlns:a16="http://schemas.microsoft.com/office/drawing/2014/main" id="{4FD4D20F-BB6D-A2FA-44A1-2F205DDE0778}"/>
              </a:ext>
            </a:extLst>
          </p:cNvPr>
          <p:cNvSpPr>
            <a:spLocks noGrp="1"/>
          </p:cNvSpPr>
          <p:nvPr>
            <p:ph idx="1"/>
          </p:nvPr>
        </p:nvSpPr>
        <p:spPr>
          <a:xfrm>
            <a:off x="492086" y="2504927"/>
            <a:ext cx="6031262" cy="3547081"/>
          </a:xfrm>
        </p:spPr>
        <p:txBody>
          <a:bodyPr>
            <a:normAutofit fontScale="92500" lnSpcReduction="10000"/>
          </a:bodyPr>
          <a:lstStyle/>
          <a:p>
            <a:pPr marL="0" indent="0">
              <a:buNone/>
            </a:pPr>
            <a:r>
              <a:rPr lang="en-US"/>
              <a:t>Sets strategy, plans and execution</a:t>
            </a:r>
          </a:p>
          <a:p>
            <a:pPr marL="0" indent="0">
              <a:buNone/>
            </a:pPr>
            <a:r>
              <a:rPr lang="en-US"/>
              <a:t>Uses tools and activates other models</a:t>
            </a:r>
          </a:p>
          <a:p>
            <a:pPr marL="0" indent="0">
              <a:buNone/>
            </a:pPr>
            <a:r>
              <a:rPr lang="en-US"/>
              <a:t>Can utilizes Chain of Thought (</a:t>
            </a:r>
            <a:r>
              <a:rPr lang="en-US" err="1"/>
              <a:t>CoT</a:t>
            </a:r>
            <a:r>
              <a:rPr lang="en-US"/>
              <a:t>) or Tree of Thought (</a:t>
            </a:r>
            <a:r>
              <a:rPr lang="en-US" err="1"/>
              <a:t>ToT</a:t>
            </a:r>
            <a:r>
              <a:rPr lang="en-US"/>
              <a:t>)</a:t>
            </a:r>
          </a:p>
          <a:p>
            <a:pPr marL="0" indent="0">
              <a:buNone/>
            </a:pPr>
            <a:r>
              <a:rPr lang="en-US"/>
              <a:t>Better reasoning and exploration (“</a:t>
            </a:r>
            <a:r>
              <a:rPr lang="en-US" b="1"/>
              <a:t>System 2</a:t>
            </a:r>
            <a:r>
              <a:rPr lang="en-US"/>
              <a:t>”)</a:t>
            </a:r>
          </a:p>
          <a:p>
            <a:pPr marL="0" indent="0">
              <a:buNone/>
            </a:pPr>
            <a:r>
              <a:rPr lang="en-US"/>
              <a:t>Learns and improves with experience</a:t>
            </a:r>
          </a:p>
          <a:p>
            <a:pPr marL="0" indent="0">
              <a:buNone/>
            </a:pPr>
            <a:r>
              <a:rPr lang="en-US"/>
              <a:t>Built for multi-agent interaction</a:t>
            </a:r>
          </a:p>
          <a:p>
            <a:pPr marL="0" indent="0">
              <a:buNone/>
            </a:pPr>
            <a:endParaRPr lang="en-US"/>
          </a:p>
        </p:txBody>
      </p:sp>
      <p:sp>
        <p:nvSpPr>
          <p:cNvPr id="5" name="Content Placeholder 2">
            <a:extLst>
              <a:ext uri="{FF2B5EF4-FFF2-40B4-BE49-F238E27FC236}">
                <a16:creationId xmlns:a16="http://schemas.microsoft.com/office/drawing/2014/main" id="{E826BF2B-CD9B-D32E-CBD1-10A39ECA2CAA}"/>
              </a:ext>
            </a:extLst>
          </p:cNvPr>
          <p:cNvSpPr txBox="1">
            <a:spLocks/>
          </p:cNvSpPr>
          <p:nvPr/>
        </p:nvSpPr>
        <p:spPr>
          <a:xfrm>
            <a:off x="492086" y="1421516"/>
            <a:ext cx="8495400" cy="740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IntelOne Display Regular" panose="020B0503020203020204" pitchFamily="34" charset="0"/>
              <a:buNone/>
            </a:pPr>
            <a:r>
              <a:rPr lang="en-US"/>
              <a:t>Autonomy and flexibility in achieving higher-level goals</a:t>
            </a:r>
          </a:p>
          <a:p>
            <a:pPr marL="0" indent="0">
              <a:buFont typeface="IntelOne Display Regular" panose="020B0503020203020204" pitchFamily="34" charset="0"/>
              <a:buNone/>
            </a:pPr>
            <a:endParaRPr lang="en-US"/>
          </a:p>
        </p:txBody>
      </p:sp>
    </p:spTree>
    <p:extLst>
      <p:ext uri="{BB962C8B-B14F-4D97-AF65-F5344CB8AC3E}">
        <p14:creationId xmlns:p14="http://schemas.microsoft.com/office/powerpoint/2010/main" val="42071780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8142-4D83-7B80-5AE9-EC77077A84BF}"/>
              </a:ext>
            </a:extLst>
          </p:cNvPr>
          <p:cNvSpPr>
            <a:spLocks noGrp="1"/>
          </p:cNvSpPr>
          <p:nvPr>
            <p:ph type="title"/>
          </p:nvPr>
        </p:nvSpPr>
        <p:spPr>
          <a:xfrm>
            <a:off x="838200" y="365126"/>
            <a:ext cx="10515600" cy="773804"/>
          </a:xfrm>
        </p:spPr>
        <p:txBody>
          <a:bodyPr>
            <a:normAutofit/>
          </a:bodyPr>
          <a:lstStyle/>
          <a:p>
            <a:r>
              <a:rPr lang="en-US" sz="3200"/>
              <a:t>Test-Time Compute (TTC) / Inference Time Reasoning</a:t>
            </a:r>
          </a:p>
        </p:txBody>
      </p:sp>
      <p:sp>
        <p:nvSpPr>
          <p:cNvPr id="3" name="Content Placeholder 2">
            <a:extLst>
              <a:ext uri="{FF2B5EF4-FFF2-40B4-BE49-F238E27FC236}">
                <a16:creationId xmlns:a16="http://schemas.microsoft.com/office/drawing/2014/main" id="{17485571-2C17-3C23-57FF-1BA6339E2F04}"/>
              </a:ext>
            </a:extLst>
          </p:cNvPr>
          <p:cNvSpPr>
            <a:spLocks noGrp="1"/>
          </p:cNvSpPr>
          <p:nvPr>
            <p:ph idx="1"/>
          </p:nvPr>
        </p:nvSpPr>
        <p:spPr>
          <a:xfrm>
            <a:off x="838200" y="1138931"/>
            <a:ext cx="10515600" cy="1234156"/>
          </a:xfrm>
        </p:spPr>
        <p:txBody>
          <a:bodyPr>
            <a:normAutofit/>
          </a:bodyPr>
          <a:lstStyle/>
          <a:p>
            <a:r>
              <a:rPr lang="en-US" sz="2000"/>
              <a:t>“OpenAI o1 ranks at 89th percentile on competitive programming questions (</a:t>
            </a:r>
            <a:r>
              <a:rPr lang="en-US" sz="2000" err="1"/>
              <a:t>Codeforces</a:t>
            </a:r>
            <a:r>
              <a:rPr lang="en-US" sz="2000"/>
              <a:t>), places among the top 500 students in the US in a qualifier for the USA Math Olympiad (AIME) and exceeds human PhD-level accuracy on a benchmark of physics, biology, and chemistry problems (GPQA).” </a:t>
            </a:r>
            <a:r>
              <a:rPr lang="en-US" sz="2000">
                <a:hlinkClick r:id="rId2"/>
              </a:rPr>
              <a:t>OpenAI o1 paper </a:t>
            </a:r>
            <a:r>
              <a:rPr lang="en-US" sz="2000"/>
              <a:t>on “Learning to Reason”</a:t>
            </a:r>
          </a:p>
        </p:txBody>
      </p:sp>
      <p:pic>
        <p:nvPicPr>
          <p:cNvPr id="5" name="Picture 4">
            <a:extLst>
              <a:ext uri="{FF2B5EF4-FFF2-40B4-BE49-F238E27FC236}">
                <a16:creationId xmlns:a16="http://schemas.microsoft.com/office/drawing/2014/main" id="{4550F8CD-4728-2A58-9A7D-F61DE76B8EFE}"/>
              </a:ext>
            </a:extLst>
          </p:cNvPr>
          <p:cNvPicPr>
            <a:picLocks noChangeAspect="1"/>
          </p:cNvPicPr>
          <p:nvPr/>
        </p:nvPicPr>
        <p:blipFill>
          <a:blip r:embed="rId3"/>
          <a:stretch>
            <a:fillRect/>
          </a:stretch>
        </p:blipFill>
        <p:spPr>
          <a:xfrm>
            <a:off x="544286" y="3089759"/>
            <a:ext cx="5344885" cy="3276334"/>
          </a:xfrm>
          <a:prstGeom prst="rect">
            <a:avLst/>
          </a:prstGeom>
        </p:spPr>
      </p:pic>
      <p:pic>
        <p:nvPicPr>
          <p:cNvPr id="9" name="Picture 8">
            <a:extLst>
              <a:ext uri="{FF2B5EF4-FFF2-40B4-BE49-F238E27FC236}">
                <a16:creationId xmlns:a16="http://schemas.microsoft.com/office/drawing/2014/main" id="{244820BC-431E-B4DB-283A-56E1F5A28A0E}"/>
              </a:ext>
            </a:extLst>
          </p:cNvPr>
          <p:cNvPicPr>
            <a:picLocks noChangeAspect="1"/>
          </p:cNvPicPr>
          <p:nvPr/>
        </p:nvPicPr>
        <p:blipFill>
          <a:blip r:embed="rId4"/>
          <a:stretch>
            <a:fillRect/>
          </a:stretch>
        </p:blipFill>
        <p:spPr>
          <a:xfrm>
            <a:off x="5736771" y="3155072"/>
            <a:ext cx="6141232" cy="2886498"/>
          </a:xfrm>
          <a:prstGeom prst="rect">
            <a:avLst/>
          </a:prstGeom>
        </p:spPr>
      </p:pic>
      <p:sp>
        <p:nvSpPr>
          <p:cNvPr id="10" name="Content Placeholder 2">
            <a:extLst>
              <a:ext uri="{FF2B5EF4-FFF2-40B4-BE49-F238E27FC236}">
                <a16:creationId xmlns:a16="http://schemas.microsoft.com/office/drawing/2014/main" id="{B4F64F30-DC71-AC46-4C4C-D8924B6EF0AE}"/>
              </a:ext>
            </a:extLst>
          </p:cNvPr>
          <p:cNvSpPr txBox="1">
            <a:spLocks/>
          </p:cNvSpPr>
          <p:nvPr/>
        </p:nvSpPr>
        <p:spPr>
          <a:xfrm>
            <a:off x="838200" y="2484756"/>
            <a:ext cx="11039803" cy="450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O1 results were </a:t>
            </a:r>
            <a:r>
              <a:rPr lang="en-US" sz="2000">
                <a:hlinkClick r:id="rId5"/>
              </a:rPr>
              <a:t>quickly outdone </a:t>
            </a:r>
            <a:r>
              <a:rPr lang="en-US" sz="2000"/>
              <a:t>by OpenAI o3 on all key reasoning benchmarks</a:t>
            </a:r>
          </a:p>
        </p:txBody>
      </p:sp>
    </p:spTree>
    <p:extLst>
      <p:ext uri="{BB962C8B-B14F-4D97-AF65-F5344CB8AC3E}">
        <p14:creationId xmlns:p14="http://schemas.microsoft.com/office/powerpoint/2010/main" val="3212134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411DB9-82BA-4722-3F96-278AD0A8CEE0}"/>
              </a:ext>
            </a:extLst>
          </p:cNvPr>
          <p:cNvPicPr>
            <a:picLocks noChangeAspect="1"/>
          </p:cNvPicPr>
          <p:nvPr/>
        </p:nvPicPr>
        <p:blipFill>
          <a:blip r:embed="rId3"/>
          <a:stretch>
            <a:fillRect/>
          </a:stretch>
        </p:blipFill>
        <p:spPr>
          <a:xfrm>
            <a:off x="936170" y="1274867"/>
            <a:ext cx="8998425" cy="5115048"/>
          </a:xfrm>
          <a:prstGeom prst="rect">
            <a:avLst/>
          </a:prstGeom>
        </p:spPr>
      </p:pic>
      <p:sp>
        <p:nvSpPr>
          <p:cNvPr id="2" name="Title 1">
            <a:extLst>
              <a:ext uri="{FF2B5EF4-FFF2-40B4-BE49-F238E27FC236}">
                <a16:creationId xmlns:a16="http://schemas.microsoft.com/office/drawing/2014/main" id="{F0B7DA1A-18CC-3BBC-9622-5487412A98A2}"/>
              </a:ext>
            </a:extLst>
          </p:cNvPr>
          <p:cNvSpPr>
            <a:spLocks noGrp="1"/>
          </p:cNvSpPr>
          <p:nvPr>
            <p:ph type="title"/>
          </p:nvPr>
        </p:nvSpPr>
        <p:spPr/>
        <p:txBody>
          <a:bodyPr/>
          <a:lstStyle/>
          <a:p>
            <a:r>
              <a:rPr lang="en-US"/>
              <a:t>TTC Scaling – Initial Methods</a:t>
            </a:r>
          </a:p>
        </p:txBody>
      </p:sp>
      <p:sp>
        <p:nvSpPr>
          <p:cNvPr id="4" name="TextBox 3">
            <a:extLst>
              <a:ext uri="{FF2B5EF4-FFF2-40B4-BE49-F238E27FC236}">
                <a16:creationId xmlns:a16="http://schemas.microsoft.com/office/drawing/2014/main" id="{E81B910F-382E-0065-F643-F7DDB2EEEAEA}"/>
              </a:ext>
            </a:extLst>
          </p:cNvPr>
          <p:cNvSpPr txBox="1"/>
          <p:nvPr/>
        </p:nvSpPr>
        <p:spPr>
          <a:xfrm>
            <a:off x="6284964" y="6204399"/>
            <a:ext cx="5092827" cy="584775"/>
          </a:xfrm>
          <a:prstGeom prst="rect">
            <a:avLst/>
          </a:prstGeom>
          <a:noFill/>
        </p:spPr>
        <p:txBody>
          <a:bodyPr wrap="square" rtlCol="0">
            <a:spAutoFit/>
          </a:bodyPr>
          <a:lstStyle/>
          <a:p>
            <a:r>
              <a:rPr lang="en-US" sz="1600">
                <a:hlinkClick r:id="rId4"/>
              </a:rPr>
              <a:t>Scaling LLM Test-Time Compute Optimally can be More Effective than Scaling Model Parameters </a:t>
            </a:r>
            <a:endParaRPr lang="en-US" sz="1600"/>
          </a:p>
        </p:txBody>
      </p:sp>
    </p:spTree>
    <p:extLst>
      <p:ext uri="{BB962C8B-B14F-4D97-AF65-F5344CB8AC3E}">
        <p14:creationId xmlns:p14="http://schemas.microsoft.com/office/powerpoint/2010/main" val="39112429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0638-CA18-B249-822D-E5CC2071A10B}"/>
              </a:ext>
            </a:extLst>
          </p:cNvPr>
          <p:cNvSpPr>
            <a:spLocks noGrp="1"/>
          </p:cNvSpPr>
          <p:nvPr>
            <p:ph type="title"/>
          </p:nvPr>
        </p:nvSpPr>
        <p:spPr>
          <a:xfrm>
            <a:off x="573024" y="333122"/>
            <a:ext cx="10515600" cy="604139"/>
          </a:xfrm>
        </p:spPr>
        <p:txBody>
          <a:bodyPr>
            <a:normAutofit/>
          </a:bodyPr>
          <a:lstStyle/>
          <a:p>
            <a:r>
              <a:rPr lang="en-US"/>
              <a:t>Test-Time Compute (TTC) for Reasoning – Cont’d</a:t>
            </a:r>
          </a:p>
        </p:txBody>
      </p:sp>
      <p:sp>
        <p:nvSpPr>
          <p:cNvPr id="3" name="Content Placeholder 2">
            <a:extLst>
              <a:ext uri="{FF2B5EF4-FFF2-40B4-BE49-F238E27FC236}">
                <a16:creationId xmlns:a16="http://schemas.microsoft.com/office/drawing/2014/main" id="{AF6EFDA6-410A-7AE3-5C54-796486A9FBB6}"/>
              </a:ext>
            </a:extLst>
          </p:cNvPr>
          <p:cNvSpPr>
            <a:spLocks noGrp="1"/>
          </p:cNvSpPr>
          <p:nvPr>
            <p:ph idx="1"/>
          </p:nvPr>
        </p:nvSpPr>
        <p:spPr>
          <a:xfrm>
            <a:off x="423963" y="1197865"/>
            <a:ext cx="9753309" cy="2075688"/>
          </a:xfrm>
        </p:spPr>
        <p:txBody>
          <a:bodyPr/>
          <a:lstStyle/>
          <a:p>
            <a:r>
              <a:rPr lang="en-US"/>
              <a:t>TTC (w/ agentic AI) creates a new scaling vector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 </a:t>
            </a: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rPr>
              <a:t>Intro dates: o1 September;  o3 </a:t>
            </a:r>
            <a:r>
              <a:rPr lang="en-US" sz="2600">
                <a:solidFill>
                  <a:prstClr val="black"/>
                </a:solidFill>
                <a:latin typeface="Aptos" panose="02110004020202020204"/>
              </a:rPr>
              <a:t>December 2024</a:t>
            </a:r>
            <a:endParaRPr kumimoji="0" lang="en-US" sz="2600" b="0" i="0" u="none" strike="noStrike" kern="1200" cap="none" spc="0" normalizeH="0" baseline="0" noProof="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rPr>
              <a:t>Primary scaling factor – Agentic flow and Test-Time Compute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rPr>
              <a:t>Source: </a:t>
            </a: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hlinkClick r:id="rId2"/>
              </a:rPr>
              <a:t>Blog</a:t>
            </a: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rPr>
              <a:t> and </a:t>
            </a:r>
            <a:r>
              <a:rPr kumimoji="0" lang="en-US" sz="2600" b="0" i="0" u="none" strike="noStrike" kern="1200" cap="none" spc="0" normalizeH="0" baseline="0" noProof="0">
                <a:ln>
                  <a:noFill/>
                </a:ln>
                <a:solidFill>
                  <a:prstClr val="black"/>
                </a:solidFill>
                <a:effectLst/>
                <a:uLnTx/>
                <a:uFillTx/>
                <a:latin typeface="Aptos" panose="02110004020202020204"/>
                <a:ea typeface="+mn-ea"/>
                <a:cs typeface="+mn-cs"/>
                <a:hlinkClick r:id="rId3"/>
              </a:rPr>
              <a:t>OpenAI</a:t>
            </a:r>
            <a:endParaRPr lang="en-US"/>
          </a:p>
        </p:txBody>
      </p:sp>
      <p:pic>
        <p:nvPicPr>
          <p:cNvPr id="5" name="Picture 4">
            <a:extLst>
              <a:ext uri="{FF2B5EF4-FFF2-40B4-BE49-F238E27FC236}">
                <a16:creationId xmlns:a16="http://schemas.microsoft.com/office/drawing/2014/main" id="{17644199-2D30-9641-11C6-DE8FF1A3A484}"/>
              </a:ext>
            </a:extLst>
          </p:cNvPr>
          <p:cNvPicPr>
            <a:picLocks noChangeAspect="1"/>
          </p:cNvPicPr>
          <p:nvPr/>
        </p:nvPicPr>
        <p:blipFill>
          <a:blip r:embed="rId4"/>
          <a:srcRect b="4894"/>
          <a:stretch/>
        </p:blipFill>
        <p:spPr>
          <a:xfrm>
            <a:off x="5105138" y="2660904"/>
            <a:ext cx="7086862" cy="4087368"/>
          </a:xfrm>
          <a:prstGeom prst="rect">
            <a:avLst/>
          </a:prstGeom>
        </p:spPr>
      </p:pic>
      <p:pic>
        <p:nvPicPr>
          <p:cNvPr id="7" name="Picture 6">
            <a:extLst>
              <a:ext uri="{FF2B5EF4-FFF2-40B4-BE49-F238E27FC236}">
                <a16:creationId xmlns:a16="http://schemas.microsoft.com/office/drawing/2014/main" id="{344D3339-1E58-E9A6-50AD-BE56C1EFBB32}"/>
              </a:ext>
            </a:extLst>
          </p:cNvPr>
          <p:cNvPicPr>
            <a:picLocks noChangeAspect="1"/>
          </p:cNvPicPr>
          <p:nvPr/>
        </p:nvPicPr>
        <p:blipFill>
          <a:blip r:embed="rId5"/>
          <a:stretch>
            <a:fillRect/>
          </a:stretch>
        </p:blipFill>
        <p:spPr>
          <a:xfrm>
            <a:off x="420678" y="4739402"/>
            <a:ext cx="4550546" cy="1353788"/>
          </a:xfrm>
          <a:prstGeom prst="rect">
            <a:avLst/>
          </a:prstGeom>
        </p:spPr>
      </p:pic>
      <p:sp>
        <p:nvSpPr>
          <p:cNvPr id="8" name="Content Placeholder 2">
            <a:extLst>
              <a:ext uri="{FF2B5EF4-FFF2-40B4-BE49-F238E27FC236}">
                <a16:creationId xmlns:a16="http://schemas.microsoft.com/office/drawing/2014/main" id="{6F72C329-0625-CC3E-E8D1-16DC8B7D69DB}"/>
              </a:ext>
            </a:extLst>
          </p:cNvPr>
          <p:cNvSpPr txBox="1">
            <a:spLocks/>
          </p:cNvSpPr>
          <p:nvPr/>
        </p:nvSpPr>
        <p:spPr>
          <a:xfrm>
            <a:off x="420678" y="3794760"/>
            <a:ext cx="4687745" cy="1621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Shift in scaling vectors</a:t>
            </a:r>
          </a:p>
          <a:p>
            <a:pPr marL="0" indent="0">
              <a:buFont typeface="Arial" panose="020B0604020202020204" pitchFamily="34" charset="0"/>
              <a:buNone/>
              <a:defRPr/>
            </a:pPr>
            <a:r>
              <a:rPr lang="en-US">
                <a:solidFill>
                  <a:prstClr val="black"/>
                </a:solidFill>
                <a:latin typeface="Aptos" panose="02110004020202020204"/>
                <a:hlinkClick r:id="rId6"/>
              </a:rPr>
              <a:t>Prof. Chris Potts</a:t>
            </a:r>
            <a:r>
              <a:rPr lang="en-US">
                <a:solidFill>
                  <a:prstClr val="black"/>
                </a:solidFill>
                <a:latin typeface="Aptos" panose="02110004020202020204"/>
              </a:rPr>
              <a:t>, Stanford U</a:t>
            </a:r>
          </a:p>
        </p:txBody>
      </p:sp>
    </p:spTree>
    <p:extLst>
      <p:ext uri="{BB962C8B-B14F-4D97-AF65-F5344CB8AC3E}">
        <p14:creationId xmlns:p14="http://schemas.microsoft.com/office/powerpoint/2010/main" val="26162689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AC92-F95F-C5E9-A27E-30469211FCD2}"/>
              </a:ext>
            </a:extLst>
          </p:cNvPr>
          <p:cNvSpPr>
            <a:spLocks noGrp="1"/>
          </p:cNvSpPr>
          <p:nvPr>
            <p:ph type="title"/>
          </p:nvPr>
        </p:nvSpPr>
        <p:spPr>
          <a:xfrm>
            <a:off x="838200" y="365126"/>
            <a:ext cx="10515600" cy="890798"/>
          </a:xfrm>
        </p:spPr>
        <p:txBody>
          <a:bodyPr/>
          <a:lstStyle/>
          <a:p>
            <a:r>
              <a:rPr lang="en-US"/>
              <a:t>Vibe Coding – Rubik’s Cube - Prompt</a:t>
            </a:r>
          </a:p>
        </p:txBody>
      </p:sp>
      <p:sp>
        <p:nvSpPr>
          <p:cNvPr id="3" name="Content Placeholder 2">
            <a:extLst>
              <a:ext uri="{FF2B5EF4-FFF2-40B4-BE49-F238E27FC236}">
                <a16:creationId xmlns:a16="http://schemas.microsoft.com/office/drawing/2014/main" id="{BFAA2DB6-A5B3-6408-9C28-3ADDAE9A7148}"/>
              </a:ext>
            </a:extLst>
          </p:cNvPr>
          <p:cNvSpPr>
            <a:spLocks noGrp="1"/>
          </p:cNvSpPr>
          <p:nvPr>
            <p:ph idx="1"/>
          </p:nvPr>
        </p:nvSpPr>
        <p:spPr>
          <a:xfrm>
            <a:off x="688157" y="1366887"/>
            <a:ext cx="10665643" cy="4721941"/>
          </a:xfrm>
        </p:spPr>
        <p:txBody>
          <a:bodyPr>
            <a:normAutofit fontScale="92500" lnSpcReduction="20000"/>
          </a:bodyPr>
          <a:lstStyle/>
          <a:p>
            <a:pPr marL="0" indent="0">
              <a:buNone/>
            </a:pPr>
            <a:r>
              <a:rPr lang="en-US"/>
              <a:t>Write a complete HTML/JavaScript program using Three.js that renders a fully interactive Rubik's Cube simulation of any size up to 20x20x20. </a:t>
            </a:r>
          </a:p>
          <a:p>
            <a:pPr marL="0" indent="0">
              <a:buNone/>
            </a:pPr>
            <a:r>
              <a:rPr lang="en-US"/>
              <a:t>The user should be able to specify the cube size dynamically (e.g., via an input or a variable), and the cube should be constructed accordingly with proper color-coded faces (standard Rubik's Cube colors: white, yellow, red, orange, blue, green). </a:t>
            </a:r>
          </a:p>
          <a:p>
            <a:pPr marL="0" indent="0">
              <a:buNone/>
            </a:pPr>
            <a:r>
              <a:rPr lang="en-US"/>
              <a:t>Include camera controls for rotating the view and allow for basic user interaction such as rotating layers of the cube via mouse or UI buttons.</a:t>
            </a:r>
          </a:p>
          <a:p>
            <a:pPr marL="0" indent="0">
              <a:buNone/>
            </a:pPr>
            <a:r>
              <a:rPr lang="en-US"/>
              <a:t>Additionally, implement a "Solve" button that, when clicked, animates the cube being solved step-by-step visually. </a:t>
            </a:r>
          </a:p>
          <a:p>
            <a:pPr marL="0" indent="0">
              <a:buNone/>
            </a:pPr>
            <a:r>
              <a:rPr lang="en-US"/>
              <a:t>You can use a simplified solving algorithm (you do not need to match real Rubik’s solving logic) — the goal is just to animate the cube returning to its original solved state, one move at a time, with clear transitions.</a:t>
            </a:r>
          </a:p>
          <a:p>
            <a:pPr marL="0" indent="0">
              <a:buNone/>
            </a:pPr>
            <a:r>
              <a:rPr lang="en-US"/>
              <a:t>Requirements: Use Three.js for all 3D rendering.</a:t>
            </a:r>
          </a:p>
        </p:txBody>
      </p:sp>
      <p:sp>
        <p:nvSpPr>
          <p:cNvPr id="4" name="TextBox 3">
            <a:extLst>
              <a:ext uri="{FF2B5EF4-FFF2-40B4-BE49-F238E27FC236}">
                <a16:creationId xmlns:a16="http://schemas.microsoft.com/office/drawing/2014/main" id="{266E20E1-3110-31C2-6912-AB2207EB8732}"/>
              </a:ext>
            </a:extLst>
          </p:cNvPr>
          <p:cNvSpPr txBox="1"/>
          <p:nvPr/>
        </p:nvSpPr>
        <p:spPr>
          <a:xfrm>
            <a:off x="8074252" y="6176963"/>
            <a:ext cx="3455818" cy="369332"/>
          </a:xfrm>
          <a:prstGeom prst="rect">
            <a:avLst/>
          </a:prstGeom>
          <a:noFill/>
        </p:spPr>
        <p:txBody>
          <a:bodyPr wrap="none" rtlCol="0">
            <a:spAutoFit/>
          </a:bodyPr>
          <a:lstStyle/>
          <a:p>
            <a:r>
              <a:rPr lang="en-US"/>
              <a:t>Many thanks to Marcus Williams!</a:t>
            </a:r>
          </a:p>
        </p:txBody>
      </p:sp>
    </p:spTree>
    <p:extLst>
      <p:ext uri="{BB962C8B-B14F-4D97-AF65-F5344CB8AC3E}">
        <p14:creationId xmlns:p14="http://schemas.microsoft.com/office/powerpoint/2010/main" val="12194124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FE54-3EBD-26DF-2B6F-93677A77C4B2}"/>
              </a:ext>
            </a:extLst>
          </p:cNvPr>
          <p:cNvSpPr>
            <a:spLocks noGrp="1"/>
          </p:cNvSpPr>
          <p:nvPr>
            <p:ph type="title"/>
          </p:nvPr>
        </p:nvSpPr>
        <p:spPr/>
        <p:txBody>
          <a:bodyPr/>
          <a:lstStyle/>
          <a:p>
            <a:r>
              <a:rPr lang="en-US"/>
              <a:t>Gemini-2.5-pro Cursor Generated Code</a:t>
            </a:r>
          </a:p>
        </p:txBody>
      </p:sp>
      <p:sp>
        <p:nvSpPr>
          <p:cNvPr id="3" name="Content Placeholder 2">
            <a:extLst>
              <a:ext uri="{FF2B5EF4-FFF2-40B4-BE49-F238E27FC236}">
                <a16:creationId xmlns:a16="http://schemas.microsoft.com/office/drawing/2014/main" id="{1013A915-B74E-BAF0-CC38-2CD7C5CA4E43}"/>
              </a:ext>
            </a:extLst>
          </p:cNvPr>
          <p:cNvSpPr>
            <a:spLocks noGrp="1"/>
          </p:cNvSpPr>
          <p:nvPr>
            <p:ph idx="1"/>
          </p:nvPr>
        </p:nvSpPr>
        <p:spPr>
          <a:xfrm>
            <a:off x="6474791" y="1690688"/>
            <a:ext cx="5514009" cy="4809502"/>
          </a:xfrm>
        </p:spPr>
        <p:txBody>
          <a:bodyPr vert="horz" lIns="91440" tIns="45720" rIns="91440" bIns="45720" rtlCol="0" anchor="t">
            <a:normAutofit fontScale="77500" lnSpcReduction="20000"/>
          </a:bodyPr>
          <a:lstStyle/>
          <a:p>
            <a:pPr marL="0" indent="0">
              <a:buNone/>
            </a:pPr>
            <a:r>
              <a:rPr lang="en-US" sz="2000">
                <a:latin typeface="Calibri"/>
                <a:ea typeface="Calibri"/>
                <a:cs typeface="Calibri"/>
              </a:rPr>
              <a:t>script.js:</a:t>
            </a:r>
            <a:endParaRPr lang="en-US"/>
          </a:p>
          <a:p>
            <a:pPr>
              <a:buNone/>
            </a:pPr>
            <a:r>
              <a:rPr lang="en-US" sz="1800" err="1">
                <a:solidFill>
                  <a:srgbClr val="268BD2"/>
                </a:solidFill>
                <a:latin typeface="Consolas"/>
              </a:rPr>
              <a:t>document</a:t>
            </a:r>
            <a:r>
              <a:rPr lang="en-US" sz="1800" err="1">
                <a:solidFill>
                  <a:srgbClr val="839496"/>
                </a:solidFill>
                <a:latin typeface="Consolas"/>
              </a:rPr>
              <a:t>.</a:t>
            </a:r>
            <a:r>
              <a:rPr lang="en-US" sz="1800" err="1">
                <a:solidFill>
                  <a:srgbClr val="268BD2"/>
                </a:solidFill>
                <a:latin typeface="Consolas"/>
              </a:rPr>
              <a:t>addEventListener</a:t>
            </a:r>
            <a:r>
              <a:rPr lang="en-US" sz="1800">
                <a:solidFill>
                  <a:srgbClr val="839496"/>
                </a:solidFill>
                <a:latin typeface="Consolas"/>
              </a:rPr>
              <a:t>(</a:t>
            </a:r>
            <a:r>
              <a:rPr lang="en-US" sz="1800">
                <a:solidFill>
                  <a:srgbClr val="2AA198"/>
                </a:solidFill>
                <a:latin typeface="Consolas"/>
              </a:rPr>
              <a:t>'</a:t>
            </a:r>
            <a:r>
              <a:rPr lang="en-US" sz="1800" err="1">
                <a:solidFill>
                  <a:srgbClr val="2AA198"/>
                </a:solidFill>
                <a:latin typeface="Consolas"/>
              </a:rPr>
              <a:t>DOMContentLoaded</a:t>
            </a:r>
            <a:r>
              <a:rPr lang="en-US" sz="1800">
                <a:solidFill>
                  <a:srgbClr val="2AA198"/>
                </a:solidFill>
                <a:latin typeface="Consolas"/>
              </a:rPr>
              <a:t>'</a:t>
            </a:r>
            <a:r>
              <a:rPr lang="en-US" sz="1800">
                <a:solidFill>
                  <a:srgbClr val="839496"/>
                </a:solidFill>
                <a:latin typeface="Consolas"/>
              </a:rPr>
              <a:t>, () </a:t>
            </a:r>
            <a:r>
              <a:rPr lang="en-US" sz="1800" b="1">
                <a:solidFill>
                  <a:srgbClr val="93A1A1"/>
                </a:solidFill>
                <a:latin typeface="Consolas"/>
              </a:rPr>
              <a:t>=&gt;</a:t>
            </a:r>
            <a:r>
              <a:rPr lang="en-US" sz="1800">
                <a:solidFill>
                  <a:srgbClr val="839496"/>
                </a:solidFill>
                <a:latin typeface="Consolas"/>
              </a:rPr>
              <a:t> {</a:t>
            </a:r>
            <a:endParaRPr lang="en-US" sz="1800">
              <a:latin typeface="Consolas"/>
            </a:endParaRPr>
          </a:p>
          <a:p>
            <a:pPr marL="0" indent="0">
              <a:buNone/>
            </a:pPr>
            <a:r>
              <a:rPr lang="en-US" sz="1800">
                <a:latin typeface="Consolas"/>
              </a:rPr>
              <a:t>…</a:t>
            </a:r>
          </a:p>
          <a:p>
            <a:pPr marL="0" indent="0">
              <a:buNone/>
            </a:pPr>
            <a:br>
              <a:rPr lang="en-US" sz="1800">
                <a:latin typeface="Consolas"/>
              </a:rPr>
            </a:br>
            <a:r>
              <a:rPr lang="en-US" sz="1200">
                <a:solidFill>
                  <a:srgbClr val="839496"/>
                </a:solidFill>
                <a:latin typeface="Consolas"/>
              </a:rPr>
              <a:t>    </a:t>
            </a:r>
            <a:r>
              <a:rPr lang="en-US" sz="1200" i="1">
                <a:solidFill>
                  <a:srgbClr val="586E75"/>
                </a:solidFill>
                <a:latin typeface="Consolas"/>
              </a:rPr>
              <a:t>// --- Event Listeners ---</a:t>
            </a:r>
            <a:endParaRPr lang="en-US" sz="1800">
              <a:latin typeface="Consolas"/>
            </a:endParaRPr>
          </a:p>
          <a:p>
            <a:pPr>
              <a:buNone/>
            </a:pPr>
            <a:r>
              <a:rPr lang="en-US" sz="1200">
                <a:solidFill>
                  <a:srgbClr val="839496"/>
                </a:solidFill>
                <a:latin typeface="Consolas"/>
              </a:rPr>
              <a:t>        </a:t>
            </a:r>
            <a:r>
              <a:rPr lang="en-US" sz="1200" err="1">
                <a:solidFill>
                  <a:srgbClr val="268BD2"/>
                </a:solidFill>
                <a:latin typeface="Consolas"/>
              </a:rPr>
              <a:t>generateButton</a:t>
            </a:r>
            <a:r>
              <a:rPr lang="en-US" sz="1200" err="1">
                <a:solidFill>
                  <a:srgbClr val="839496"/>
                </a:solidFill>
                <a:latin typeface="Consolas"/>
              </a:rPr>
              <a:t>.</a:t>
            </a:r>
            <a:r>
              <a:rPr lang="en-US" sz="1200" err="1">
                <a:solidFill>
                  <a:srgbClr val="268BD2"/>
                </a:solidFill>
                <a:latin typeface="Consolas"/>
              </a:rPr>
              <a:t>addEventListener</a:t>
            </a:r>
            <a:r>
              <a:rPr lang="en-US" sz="1200">
                <a:solidFill>
                  <a:srgbClr val="839496"/>
                </a:solidFill>
                <a:latin typeface="Consolas"/>
              </a:rPr>
              <a:t>(</a:t>
            </a:r>
            <a:r>
              <a:rPr lang="en-US" sz="1200">
                <a:solidFill>
                  <a:srgbClr val="2AA198"/>
                </a:solidFill>
                <a:latin typeface="Consolas"/>
              </a:rPr>
              <a:t>'click'</a:t>
            </a:r>
            <a:r>
              <a:rPr lang="en-US" sz="1200">
                <a:solidFill>
                  <a:srgbClr val="839496"/>
                </a:solidFill>
                <a:latin typeface="Consolas"/>
              </a:rPr>
              <a:t>, () </a:t>
            </a:r>
            <a:r>
              <a:rPr lang="en-US" sz="1200" b="1">
                <a:solidFill>
                  <a:srgbClr val="93A1A1"/>
                </a:solidFill>
                <a:latin typeface="Consolas"/>
              </a:rPr>
              <a:t>=&gt;</a:t>
            </a:r>
            <a:r>
              <a:rPr lang="en-US" sz="1200">
                <a:solidFill>
                  <a:srgbClr val="839496"/>
                </a:solidFill>
                <a:latin typeface="Consolas"/>
              </a:rPr>
              <a:t> {</a:t>
            </a:r>
            <a:endParaRPr lang="en-US"/>
          </a:p>
          <a:p>
            <a:pPr>
              <a:buNone/>
            </a:pPr>
            <a:r>
              <a:rPr lang="en-US" sz="1200">
                <a:solidFill>
                  <a:srgbClr val="839496"/>
                </a:solidFill>
                <a:latin typeface="Consolas"/>
              </a:rPr>
              <a:t>            </a:t>
            </a:r>
            <a:r>
              <a:rPr lang="en-US" sz="1200" b="1">
                <a:solidFill>
                  <a:srgbClr val="93A1A1"/>
                </a:solidFill>
                <a:latin typeface="Consolas"/>
              </a:rPr>
              <a:t>const</a:t>
            </a:r>
            <a:r>
              <a:rPr lang="en-US" sz="1200">
                <a:solidFill>
                  <a:srgbClr val="839496"/>
                </a:solidFill>
                <a:latin typeface="Consolas"/>
              </a:rPr>
              <a:t> </a:t>
            </a:r>
            <a:r>
              <a:rPr lang="en-US" sz="1200" err="1">
                <a:solidFill>
                  <a:srgbClr val="268BD2"/>
                </a:solidFill>
                <a:latin typeface="Consolas"/>
              </a:rPr>
              <a:t>newSize</a:t>
            </a:r>
            <a:r>
              <a:rPr lang="en-US" sz="1200">
                <a:solidFill>
                  <a:srgbClr val="839496"/>
                </a:solidFill>
                <a:latin typeface="Consolas"/>
              </a:rPr>
              <a:t> </a:t>
            </a:r>
            <a:r>
              <a:rPr lang="en-US" sz="1200">
                <a:solidFill>
                  <a:srgbClr val="859900"/>
                </a:solidFill>
                <a:latin typeface="Consolas"/>
              </a:rPr>
              <a:t>=</a:t>
            </a:r>
            <a:r>
              <a:rPr lang="en-US" sz="1200">
                <a:solidFill>
                  <a:srgbClr val="839496"/>
                </a:solidFill>
                <a:latin typeface="Consolas"/>
              </a:rPr>
              <a:t> </a:t>
            </a:r>
            <a:r>
              <a:rPr lang="en-US" sz="1200" err="1">
                <a:solidFill>
                  <a:srgbClr val="268BD2"/>
                </a:solidFill>
                <a:latin typeface="Consolas"/>
              </a:rPr>
              <a:t>parseInt</a:t>
            </a:r>
            <a:r>
              <a:rPr lang="en-US" sz="1200">
                <a:solidFill>
                  <a:srgbClr val="839496"/>
                </a:solidFill>
                <a:latin typeface="Consolas"/>
              </a:rPr>
              <a:t>(</a:t>
            </a:r>
            <a:r>
              <a:rPr lang="en-US" sz="1200" err="1">
                <a:solidFill>
                  <a:srgbClr val="268BD2"/>
                </a:solidFill>
                <a:latin typeface="Consolas"/>
              </a:rPr>
              <a:t>sizeInput</a:t>
            </a:r>
            <a:r>
              <a:rPr lang="en-US" sz="1200" err="1">
                <a:solidFill>
                  <a:srgbClr val="839496"/>
                </a:solidFill>
                <a:latin typeface="Consolas"/>
              </a:rPr>
              <a:t>.</a:t>
            </a:r>
            <a:r>
              <a:rPr lang="en-US" sz="1200" err="1">
                <a:solidFill>
                  <a:srgbClr val="268BD2"/>
                </a:solidFill>
                <a:latin typeface="Consolas"/>
              </a:rPr>
              <a:t>value</a:t>
            </a:r>
            <a:r>
              <a:rPr lang="en-US" sz="1200">
                <a:solidFill>
                  <a:srgbClr val="839496"/>
                </a:solidFill>
                <a:latin typeface="Consolas"/>
              </a:rPr>
              <a:t>);</a:t>
            </a:r>
            <a:endParaRPr lang="en-US"/>
          </a:p>
          <a:p>
            <a:pPr>
              <a:buNone/>
            </a:pPr>
            <a:r>
              <a:rPr lang="en-US" sz="1200">
                <a:solidFill>
                  <a:srgbClr val="839496"/>
                </a:solidFill>
                <a:latin typeface="Consolas"/>
              </a:rPr>
              <a:t>            </a:t>
            </a:r>
            <a:r>
              <a:rPr lang="en-US" sz="1200">
                <a:solidFill>
                  <a:srgbClr val="859900"/>
                </a:solidFill>
                <a:latin typeface="Consolas"/>
              </a:rPr>
              <a:t>if</a:t>
            </a:r>
            <a:r>
              <a:rPr lang="en-US" sz="1200">
                <a:solidFill>
                  <a:srgbClr val="839496"/>
                </a:solidFill>
                <a:latin typeface="Consolas"/>
              </a:rPr>
              <a:t> (</a:t>
            </a:r>
            <a:r>
              <a:rPr lang="en-US" sz="1200">
                <a:solidFill>
                  <a:srgbClr val="859900"/>
                </a:solidFill>
                <a:latin typeface="Consolas"/>
              </a:rPr>
              <a:t>!</a:t>
            </a:r>
            <a:r>
              <a:rPr lang="en-US" sz="1200" err="1">
                <a:solidFill>
                  <a:srgbClr val="268BD2"/>
                </a:solidFill>
                <a:latin typeface="Consolas"/>
              </a:rPr>
              <a:t>isNaN</a:t>
            </a:r>
            <a:r>
              <a:rPr lang="en-US" sz="1200">
                <a:solidFill>
                  <a:srgbClr val="839496"/>
                </a:solidFill>
                <a:latin typeface="Consolas"/>
              </a:rPr>
              <a:t>(</a:t>
            </a:r>
            <a:r>
              <a:rPr lang="en-US" sz="1200" err="1">
                <a:solidFill>
                  <a:srgbClr val="268BD2"/>
                </a:solidFill>
                <a:latin typeface="Consolas"/>
              </a:rPr>
              <a:t>newSize</a:t>
            </a:r>
            <a:r>
              <a:rPr lang="en-US" sz="1200">
                <a:solidFill>
                  <a:srgbClr val="839496"/>
                </a:solidFill>
                <a:latin typeface="Consolas"/>
              </a:rPr>
              <a:t>) </a:t>
            </a:r>
            <a:r>
              <a:rPr lang="en-US" sz="1200">
                <a:solidFill>
                  <a:srgbClr val="859900"/>
                </a:solidFill>
                <a:latin typeface="Consolas"/>
              </a:rPr>
              <a:t>&amp;&amp;</a:t>
            </a:r>
            <a:r>
              <a:rPr lang="en-US" sz="1200">
                <a:solidFill>
                  <a:srgbClr val="839496"/>
                </a:solidFill>
                <a:latin typeface="Consolas"/>
              </a:rPr>
              <a:t> </a:t>
            </a:r>
            <a:r>
              <a:rPr lang="en-US" sz="1200" err="1">
                <a:solidFill>
                  <a:srgbClr val="268BD2"/>
                </a:solidFill>
                <a:latin typeface="Consolas"/>
              </a:rPr>
              <a:t>newSize</a:t>
            </a:r>
            <a:r>
              <a:rPr lang="en-US" sz="1200">
                <a:solidFill>
                  <a:srgbClr val="839496"/>
                </a:solidFill>
                <a:latin typeface="Consolas"/>
              </a:rPr>
              <a:t> </a:t>
            </a:r>
            <a:r>
              <a:rPr lang="en-US" sz="1200">
                <a:solidFill>
                  <a:srgbClr val="859900"/>
                </a:solidFill>
                <a:latin typeface="Consolas"/>
              </a:rPr>
              <a:t>&gt;=</a:t>
            </a:r>
            <a:r>
              <a:rPr lang="en-US" sz="1200">
                <a:solidFill>
                  <a:srgbClr val="839496"/>
                </a:solidFill>
                <a:latin typeface="Consolas"/>
              </a:rPr>
              <a:t> </a:t>
            </a:r>
            <a:r>
              <a:rPr lang="en-US" sz="1200">
                <a:solidFill>
                  <a:srgbClr val="D33682"/>
                </a:solidFill>
                <a:latin typeface="Consolas"/>
              </a:rPr>
              <a:t>2</a:t>
            </a:r>
            <a:r>
              <a:rPr lang="en-US" sz="1200">
                <a:solidFill>
                  <a:srgbClr val="839496"/>
                </a:solidFill>
                <a:latin typeface="Consolas"/>
              </a:rPr>
              <a:t> </a:t>
            </a:r>
            <a:r>
              <a:rPr lang="en-US" sz="1200">
                <a:solidFill>
                  <a:srgbClr val="859900"/>
                </a:solidFill>
                <a:latin typeface="Consolas"/>
              </a:rPr>
              <a:t>&amp;&amp;</a:t>
            </a:r>
            <a:r>
              <a:rPr lang="en-US" sz="1200">
                <a:solidFill>
                  <a:srgbClr val="839496"/>
                </a:solidFill>
                <a:latin typeface="Consolas"/>
              </a:rPr>
              <a:t> </a:t>
            </a:r>
            <a:r>
              <a:rPr lang="en-US" sz="1200" err="1">
                <a:solidFill>
                  <a:srgbClr val="268BD2"/>
                </a:solidFill>
                <a:latin typeface="Consolas"/>
              </a:rPr>
              <a:t>newSize</a:t>
            </a:r>
            <a:r>
              <a:rPr lang="en-US" sz="1200">
                <a:solidFill>
                  <a:srgbClr val="839496"/>
                </a:solidFill>
                <a:latin typeface="Consolas"/>
              </a:rPr>
              <a:t> </a:t>
            </a:r>
            <a:r>
              <a:rPr lang="en-US" sz="1200">
                <a:solidFill>
                  <a:srgbClr val="859900"/>
                </a:solidFill>
                <a:latin typeface="Consolas"/>
              </a:rPr>
              <a:t>&lt;=</a:t>
            </a:r>
            <a:r>
              <a:rPr lang="en-US" sz="1200">
                <a:solidFill>
                  <a:srgbClr val="839496"/>
                </a:solidFill>
                <a:latin typeface="Consolas"/>
              </a:rPr>
              <a:t> </a:t>
            </a:r>
            <a:r>
              <a:rPr lang="en-US" sz="1200">
                <a:solidFill>
                  <a:srgbClr val="D33682"/>
                </a:solidFill>
                <a:latin typeface="Consolas"/>
              </a:rPr>
              <a:t>20</a:t>
            </a:r>
            <a:r>
              <a:rPr lang="en-US" sz="1200">
                <a:solidFill>
                  <a:srgbClr val="839496"/>
                </a:solidFill>
                <a:latin typeface="Consolas"/>
              </a:rPr>
              <a:t>) {</a:t>
            </a:r>
            <a:endParaRPr lang="en-US"/>
          </a:p>
          <a:p>
            <a:pPr>
              <a:buNone/>
            </a:pPr>
            <a:r>
              <a:rPr lang="en-US" sz="1200">
                <a:solidFill>
                  <a:srgbClr val="839496"/>
                </a:solidFill>
                <a:latin typeface="Consolas"/>
              </a:rPr>
              <a:t>                </a:t>
            </a:r>
            <a:r>
              <a:rPr lang="en-US" sz="1200">
                <a:solidFill>
                  <a:srgbClr val="859900"/>
                </a:solidFill>
                <a:latin typeface="Consolas"/>
              </a:rPr>
              <a:t>if</a:t>
            </a:r>
            <a:r>
              <a:rPr lang="en-US" sz="1200">
                <a:solidFill>
                  <a:srgbClr val="839496"/>
                </a:solidFill>
                <a:latin typeface="Consolas"/>
              </a:rPr>
              <a:t> (</a:t>
            </a:r>
            <a:r>
              <a:rPr lang="en-US" sz="1200" err="1">
                <a:solidFill>
                  <a:srgbClr val="268BD2"/>
                </a:solidFill>
                <a:latin typeface="Consolas"/>
              </a:rPr>
              <a:t>isAnimating</a:t>
            </a:r>
            <a:r>
              <a:rPr lang="en-US" sz="1200">
                <a:solidFill>
                  <a:srgbClr val="839496"/>
                </a:solidFill>
                <a:latin typeface="Consolas"/>
              </a:rPr>
              <a:t>) {</a:t>
            </a:r>
            <a:endParaRPr lang="en-US"/>
          </a:p>
          <a:p>
            <a:pPr>
              <a:buNone/>
            </a:pPr>
            <a:r>
              <a:rPr lang="en-US" sz="1200">
                <a:solidFill>
                  <a:srgbClr val="839496"/>
                </a:solidFill>
                <a:latin typeface="Consolas"/>
              </a:rPr>
              <a:t>                    </a:t>
            </a:r>
            <a:r>
              <a:rPr lang="en-US" sz="1200" err="1">
                <a:solidFill>
                  <a:srgbClr val="268BD2"/>
                </a:solidFill>
                <a:latin typeface="Consolas"/>
              </a:rPr>
              <a:t>setStatus</a:t>
            </a:r>
            <a:r>
              <a:rPr lang="en-US" sz="1200">
                <a:solidFill>
                  <a:srgbClr val="839496"/>
                </a:solidFill>
                <a:latin typeface="Consolas"/>
              </a:rPr>
              <a:t>(</a:t>
            </a:r>
            <a:r>
              <a:rPr lang="en-US" sz="1200">
                <a:solidFill>
                  <a:srgbClr val="2AA198"/>
                </a:solidFill>
                <a:latin typeface="Consolas"/>
              </a:rPr>
              <a:t>"Please wait for current animation to finish."</a:t>
            </a:r>
            <a:r>
              <a:rPr lang="en-US" sz="1200">
                <a:solidFill>
                  <a:srgbClr val="839496"/>
                </a:solidFill>
                <a:latin typeface="Consolas"/>
              </a:rPr>
              <a:t>);</a:t>
            </a:r>
            <a:endParaRPr lang="en-US"/>
          </a:p>
          <a:p>
            <a:pPr>
              <a:buNone/>
            </a:pPr>
            <a:r>
              <a:rPr lang="en-US" sz="1200">
                <a:solidFill>
                  <a:srgbClr val="839496"/>
                </a:solidFill>
                <a:latin typeface="Consolas"/>
              </a:rPr>
              <a:t>                    </a:t>
            </a:r>
            <a:r>
              <a:rPr lang="en-US" sz="1200">
                <a:solidFill>
                  <a:srgbClr val="859900"/>
                </a:solidFill>
                <a:latin typeface="Consolas"/>
              </a:rPr>
              <a:t>return</a:t>
            </a:r>
            <a:r>
              <a:rPr lang="en-US" sz="1200">
                <a:solidFill>
                  <a:srgbClr val="839496"/>
                </a:solidFill>
                <a:latin typeface="Consolas"/>
              </a:rPr>
              <a:t>;</a:t>
            </a:r>
            <a:endParaRPr lang="en-US"/>
          </a:p>
          <a:p>
            <a:pPr>
              <a:buNone/>
            </a:pPr>
            <a:r>
              <a:rPr lang="en-US" sz="1200">
                <a:solidFill>
                  <a:srgbClr val="839496"/>
                </a:solidFill>
                <a:latin typeface="Consolas"/>
              </a:rPr>
              <a:t>                }</a:t>
            </a:r>
            <a:endParaRPr lang="en-US"/>
          </a:p>
          <a:p>
            <a:pPr>
              <a:buNone/>
            </a:pPr>
            <a:r>
              <a:rPr lang="en-US" sz="1200">
                <a:solidFill>
                  <a:srgbClr val="839496"/>
                </a:solidFill>
                <a:latin typeface="Consolas"/>
              </a:rPr>
              <a:t>                </a:t>
            </a:r>
            <a:r>
              <a:rPr lang="en-US" sz="1200" err="1">
                <a:solidFill>
                  <a:srgbClr val="268BD2"/>
                </a:solidFill>
                <a:latin typeface="Consolas"/>
              </a:rPr>
              <a:t>cubeSize</a:t>
            </a:r>
            <a:r>
              <a:rPr lang="en-US" sz="1200">
                <a:solidFill>
                  <a:srgbClr val="839496"/>
                </a:solidFill>
                <a:latin typeface="Consolas"/>
              </a:rPr>
              <a:t> </a:t>
            </a:r>
            <a:r>
              <a:rPr lang="en-US" sz="1200">
                <a:solidFill>
                  <a:srgbClr val="859900"/>
                </a:solidFill>
                <a:latin typeface="Consolas"/>
              </a:rPr>
              <a:t>=</a:t>
            </a:r>
            <a:r>
              <a:rPr lang="en-US" sz="1200">
                <a:solidFill>
                  <a:srgbClr val="839496"/>
                </a:solidFill>
                <a:latin typeface="Consolas"/>
              </a:rPr>
              <a:t> </a:t>
            </a:r>
            <a:r>
              <a:rPr lang="en-US" sz="1200" err="1">
                <a:solidFill>
                  <a:srgbClr val="268BD2"/>
                </a:solidFill>
                <a:latin typeface="Consolas"/>
              </a:rPr>
              <a:t>newSize</a:t>
            </a:r>
            <a:r>
              <a:rPr lang="en-US" sz="1200">
                <a:solidFill>
                  <a:srgbClr val="839496"/>
                </a:solidFill>
                <a:latin typeface="Consolas"/>
              </a:rPr>
              <a:t>;</a:t>
            </a:r>
            <a:endParaRPr lang="en-US"/>
          </a:p>
          <a:p>
            <a:pPr>
              <a:buNone/>
            </a:pPr>
            <a:r>
              <a:rPr lang="en-US" sz="1200">
                <a:solidFill>
                  <a:srgbClr val="839496"/>
                </a:solidFill>
                <a:latin typeface="Consolas"/>
              </a:rPr>
              <a:t>                </a:t>
            </a:r>
            <a:r>
              <a:rPr lang="en-US" sz="1200" err="1">
                <a:solidFill>
                  <a:srgbClr val="268BD2"/>
                </a:solidFill>
                <a:latin typeface="Consolas"/>
              </a:rPr>
              <a:t>createCube</a:t>
            </a:r>
            <a:r>
              <a:rPr lang="en-US" sz="1200">
                <a:solidFill>
                  <a:srgbClr val="839496"/>
                </a:solidFill>
                <a:latin typeface="Consolas"/>
              </a:rPr>
              <a:t>(</a:t>
            </a:r>
            <a:r>
              <a:rPr lang="en-US" sz="1200" err="1">
                <a:solidFill>
                  <a:srgbClr val="268BD2"/>
                </a:solidFill>
                <a:latin typeface="Consolas"/>
              </a:rPr>
              <a:t>cubeSize</a:t>
            </a:r>
            <a:r>
              <a:rPr lang="en-US" sz="1200">
                <a:solidFill>
                  <a:srgbClr val="839496"/>
                </a:solidFill>
                <a:latin typeface="Consolas"/>
              </a:rPr>
              <a:t>);</a:t>
            </a:r>
            <a:endParaRPr lang="en-US"/>
          </a:p>
          <a:p>
            <a:pPr>
              <a:buNone/>
            </a:pPr>
            <a:r>
              <a:rPr lang="en-US" sz="1200">
                <a:solidFill>
                  <a:srgbClr val="839496"/>
                </a:solidFill>
                <a:latin typeface="Consolas"/>
              </a:rPr>
              <a:t>                </a:t>
            </a:r>
            <a:r>
              <a:rPr lang="en-US" sz="1200" err="1">
                <a:solidFill>
                  <a:srgbClr val="268BD2"/>
                </a:solidFill>
                <a:latin typeface="Consolas"/>
              </a:rPr>
              <a:t>resetCamera</a:t>
            </a:r>
            <a:r>
              <a:rPr lang="en-US" sz="1200">
                <a:solidFill>
                  <a:srgbClr val="839496"/>
                </a:solidFill>
                <a:latin typeface="Consolas"/>
              </a:rPr>
              <a:t>(</a:t>
            </a:r>
            <a:r>
              <a:rPr lang="en-US" sz="1200" err="1">
                <a:solidFill>
                  <a:srgbClr val="268BD2"/>
                </a:solidFill>
                <a:latin typeface="Consolas"/>
              </a:rPr>
              <a:t>cubeSize</a:t>
            </a:r>
            <a:r>
              <a:rPr lang="en-US" sz="1200">
                <a:solidFill>
                  <a:srgbClr val="839496"/>
                </a:solidFill>
                <a:latin typeface="Consolas"/>
              </a:rPr>
              <a:t>);</a:t>
            </a:r>
            <a:endParaRPr lang="en-US"/>
          </a:p>
          <a:p>
            <a:pPr>
              <a:buNone/>
            </a:pPr>
            <a:r>
              <a:rPr lang="en-US" sz="1200">
                <a:solidFill>
                  <a:srgbClr val="839496"/>
                </a:solidFill>
                <a:latin typeface="Consolas"/>
              </a:rPr>
              <a:t>                </a:t>
            </a:r>
            <a:r>
              <a:rPr lang="en-US" sz="1200" err="1">
                <a:solidFill>
                  <a:srgbClr val="268BD2"/>
                </a:solidFill>
                <a:latin typeface="Consolas"/>
              </a:rPr>
              <a:t>moveHistory</a:t>
            </a:r>
            <a:r>
              <a:rPr lang="en-US" sz="1200">
                <a:solidFill>
                  <a:srgbClr val="839496"/>
                </a:solidFill>
                <a:latin typeface="Consolas"/>
              </a:rPr>
              <a:t> </a:t>
            </a:r>
            <a:r>
              <a:rPr lang="en-US" sz="1200">
                <a:solidFill>
                  <a:srgbClr val="859900"/>
                </a:solidFill>
                <a:latin typeface="Consolas"/>
              </a:rPr>
              <a:t>=</a:t>
            </a:r>
            <a:r>
              <a:rPr lang="en-US" sz="1200">
                <a:solidFill>
                  <a:srgbClr val="839496"/>
                </a:solidFill>
                <a:latin typeface="Consolas"/>
              </a:rPr>
              <a:t> []; </a:t>
            </a:r>
            <a:r>
              <a:rPr lang="en-US" sz="1200" i="1">
                <a:solidFill>
                  <a:srgbClr val="586E75"/>
                </a:solidFill>
                <a:latin typeface="Consolas"/>
              </a:rPr>
              <a:t>// Clear history for new cube</a:t>
            </a:r>
            <a:endParaRPr lang="en-US"/>
          </a:p>
          <a:p>
            <a:pPr>
              <a:buNone/>
            </a:pPr>
            <a:r>
              <a:rPr lang="en-US" sz="1200">
                <a:solidFill>
                  <a:srgbClr val="839496"/>
                </a:solidFill>
                <a:latin typeface="Consolas"/>
              </a:rPr>
              <a:t>                </a:t>
            </a:r>
            <a:r>
              <a:rPr lang="en-US" sz="1200" err="1">
                <a:solidFill>
                  <a:srgbClr val="268BD2"/>
                </a:solidFill>
                <a:latin typeface="Consolas"/>
              </a:rPr>
              <a:t>setStatus</a:t>
            </a:r>
            <a:r>
              <a:rPr lang="en-US" sz="1200">
                <a:solidFill>
                  <a:srgbClr val="839496"/>
                </a:solidFill>
                <a:latin typeface="Consolas"/>
              </a:rPr>
              <a:t>(</a:t>
            </a:r>
            <a:r>
              <a:rPr lang="en-US" sz="1200">
                <a:solidFill>
                  <a:srgbClr val="2AA198"/>
                </a:solidFill>
                <a:latin typeface="Consolas"/>
              </a:rPr>
              <a:t>`Generated ${</a:t>
            </a:r>
            <a:r>
              <a:rPr lang="en-US" sz="1200" err="1">
                <a:solidFill>
                  <a:srgbClr val="268BD2"/>
                </a:solidFill>
                <a:latin typeface="Consolas"/>
              </a:rPr>
              <a:t>cubeSize</a:t>
            </a:r>
            <a:r>
              <a:rPr lang="en-US" sz="1200">
                <a:solidFill>
                  <a:srgbClr val="2AA198"/>
                </a:solidFill>
                <a:latin typeface="Consolas"/>
              </a:rPr>
              <a:t>}x${</a:t>
            </a:r>
            <a:r>
              <a:rPr lang="en-US" sz="1200" err="1">
                <a:solidFill>
                  <a:srgbClr val="268BD2"/>
                </a:solidFill>
                <a:latin typeface="Consolas"/>
              </a:rPr>
              <a:t>cubeSize</a:t>
            </a:r>
            <a:r>
              <a:rPr lang="en-US" sz="1200">
                <a:solidFill>
                  <a:srgbClr val="2AA198"/>
                </a:solidFill>
                <a:latin typeface="Consolas"/>
              </a:rPr>
              <a:t>}x${</a:t>
            </a:r>
            <a:r>
              <a:rPr lang="en-US" sz="1200" err="1">
                <a:solidFill>
                  <a:srgbClr val="268BD2"/>
                </a:solidFill>
                <a:latin typeface="Consolas"/>
              </a:rPr>
              <a:t>cubeSize</a:t>
            </a:r>
            <a:r>
              <a:rPr lang="en-US" sz="1200">
                <a:solidFill>
                  <a:srgbClr val="2AA198"/>
                </a:solidFill>
                <a:latin typeface="Consolas"/>
              </a:rPr>
              <a:t>} cube.`</a:t>
            </a:r>
            <a:r>
              <a:rPr lang="en-US" sz="1200">
                <a:solidFill>
                  <a:srgbClr val="839496"/>
                </a:solidFill>
                <a:latin typeface="Consolas"/>
              </a:rPr>
              <a:t>);</a:t>
            </a:r>
            <a:endParaRPr lang="en-US"/>
          </a:p>
          <a:p>
            <a:pPr>
              <a:buNone/>
            </a:pPr>
            <a:r>
              <a:rPr lang="en-US" sz="1200">
                <a:solidFill>
                  <a:srgbClr val="839496"/>
                </a:solidFill>
                <a:latin typeface="Consolas"/>
              </a:rPr>
              <a:t>            } </a:t>
            </a:r>
            <a:r>
              <a:rPr lang="en-US" sz="1200">
                <a:solidFill>
                  <a:srgbClr val="859900"/>
                </a:solidFill>
                <a:latin typeface="Consolas"/>
              </a:rPr>
              <a:t>else</a:t>
            </a:r>
            <a:r>
              <a:rPr lang="en-US" sz="1200">
                <a:solidFill>
                  <a:srgbClr val="839496"/>
                </a:solidFill>
                <a:latin typeface="Consolas"/>
              </a:rPr>
              <a:t> {</a:t>
            </a:r>
            <a:endParaRPr lang="en-US"/>
          </a:p>
          <a:p>
            <a:pPr>
              <a:buNone/>
            </a:pPr>
            <a:r>
              <a:rPr lang="en-US" sz="1200">
                <a:solidFill>
                  <a:srgbClr val="839496"/>
                </a:solidFill>
                <a:latin typeface="Consolas"/>
              </a:rPr>
              <a:t>                </a:t>
            </a:r>
            <a:r>
              <a:rPr lang="en-US" sz="1200">
                <a:solidFill>
                  <a:srgbClr val="268BD2"/>
                </a:solidFill>
                <a:latin typeface="Consolas"/>
              </a:rPr>
              <a:t>alert</a:t>
            </a:r>
            <a:r>
              <a:rPr lang="en-US" sz="1200">
                <a:solidFill>
                  <a:srgbClr val="839496"/>
                </a:solidFill>
                <a:latin typeface="Consolas"/>
              </a:rPr>
              <a:t>(</a:t>
            </a:r>
            <a:r>
              <a:rPr lang="en-US" sz="1200">
                <a:solidFill>
                  <a:srgbClr val="2AA198"/>
                </a:solidFill>
                <a:latin typeface="Consolas"/>
              </a:rPr>
              <a:t>"Please enter a valid size between 2 and 20."</a:t>
            </a:r>
            <a:r>
              <a:rPr lang="en-US" sz="1200">
                <a:solidFill>
                  <a:srgbClr val="839496"/>
                </a:solidFill>
                <a:latin typeface="Consolas"/>
              </a:rPr>
              <a:t>);</a:t>
            </a:r>
            <a:endParaRPr lang="en-US"/>
          </a:p>
          <a:p>
            <a:pPr>
              <a:buNone/>
            </a:pPr>
            <a:r>
              <a:rPr lang="en-US" sz="1200">
                <a:solidFill>
                  <a:srgbClr val="839496"/>
                </a:solidFill>
                <a:latin typeface="Consolas"/>
              </a:rPr>
              <a:t>            }</a:t>
            </a:r>
            <a:endParaRPr lang="en-US"/>
          </a:p>
          <a:p>
            <a:pPr>
              <a:buNone/>
            </a:pPr>
            <a:r>
              <a:rPr lang="en-US" sz="1200">
                <a:solidFill>
                  <a:srgbClr val="839496"/>
                </a:solidFill>
                <a:latin typeface="Consolas"/>
              </a:rPr>
              <a:t>        });</a:t>
            </a:r>
            <a:endParaRPr lang="en-US"/>
          </a:p>
          <a:p>
            <a:pPr>
              <a:buNone/>
            </a:pPr>
            <a:endParaRPr lang="en-US" sz="1800">
              <a:latin typeface="Consolas"/>
            </a:endParaRPr>
          </a:p>
          <a:p>
            <a:pPr marL="0" indent="0">
              <a:buNone/>
            </a:pPr>
            <a:endParaRPr lang="en-US"/>
          </a:p>
        </p:txBody>
      </p:sp>
      <p:sp>
        <p:nvSpPr>
          <p:cNvPr id="4" name="Content Placeholder 2">
            <a:extLst>
              <a:ext uri="{FF2B5EF4-FFF2-40B4-BE49-F238E27FC236}">
                <a16:creationId xmlns:a16="http://schemas.microsoft.com/office/drawing/2014/main" id="{6F12597C-4AB9-C2DE-4BFD-D5BBB10F74D4}"/>
              </a:ext>
            </a:extLst>
          </p:cNvPr>
          <p:cNvSpPr txBox="1">
            <a:spLocks/>
          </p:cNvSpPr>
          <p:nvPr/>
        </p:nvSpPr>
        <p:spPr>
          <a:xfrm>
            <a:off x="663713" y="1646721"/>
            <a:ext cx="5514009" cy="4809502"/>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000">
                <a:latin typeface="Calibri"/>
                <a:ea typeface="Calibri"/>
                <a:cs typeface="Calibri"/>
              </a:rPr>
              <a:t>index.html:</a:t>
            </a:r>
            <a:endParaRPr lang="en-US"/>
          </a:p>
          <a:p>
            <a:pPr>
              <a:lnSpc>
                <a:spcPct val="120000"/>
              </a:lnSpc>
              <a:buNone/>
            </a:pP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DOCTYPE</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html</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html</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lang</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a:t>
            </a:r>
            <a:r>
              <a:rPr lang="en-US" sz="1200" b="0" err="1">
                <a:solidFill>
                  <a:srgbClr val="2AA198"/>
                </a:solidFill>
                <a:effectLst/>
                <a:latin typeface="Consolas" panose="020B0609020204030204" pitchFamily="49" charset="0"/>
              </a:rPr>
              <a:t>en</a:t>
            </a:r>
            <a:r>
              <a:rPr lang="en-US" sz="1200" b="0">
                <a:solidFill>
                  <a:srgbClr val="2AA198"/>
                </a:solidFill>
                <a:effectLst/>
                <a:latin typeface="Consolas" panose="020B0609020204030204" pitchFamily="49" charset="0"/>
              </a:rPr>
              <a:t>"</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head</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meta</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charset</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"UTF-8"</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meta</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name</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"viewport"</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content</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"width=device-width, initial-scale=1.0"</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title</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Interactive Rubik's Cube</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title</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link</a:t>
            </a:r>
            <a:r>
              <a:rPr lang="en-US" sz="1200" b="0">
                <a:solidFill>
                  <a:srgbClr val="839496"/>
                </a:solidFill>
                <a:effectLst/>
                <a:latin typeface="Consolas" panose="020B0609020204030204" pitchFamily="49" charset="0"/>
              </a:rPr>
              <a:t> </a:t>
            </a:r>
            <a:r>
              <a:rPr lang="en-US" sz="1200" b="0" err="1">
                <a:solidFill>
                  <a:srgbClr val="93A1A1"/>
                </a:solidFill>
                <a:effectLst/>
                <a:latin typeface="Consolas" panose="020B0609020204030204" pitchFamily="49" charset="0"/>
              </a:rPr>
              <a:t>rel</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"stylesheet"</a:t>
            </a:r>
            <a:r>
              <a:rPr lang="en-US" sz="1200" b="0">
                <a:solidFill>
                  <a:srgbClr val="839496"/>
                </a:solidFill>
                <a:effectLst/>
                <a:latin typeface="Consolas" panose="020B0609020204030204" pitchFamily="49" charset="0"/>
              </a:rPr>
              <a:t> </a:t>
            </a:r>
            <a:r>
              <a:rPr lang="en-US" sz="1200" b="0" err="1">
                <a:solidFill>
                  <a:srgbClr val="93A1A1"/>
                </a:solidFill>
                <a:effectLst/>
                <a:latin typeface="Consolas" panose="020B0609020204030204" pitchFamily="49" charset="0"/>
              </a:rPr>
              <a:t>href</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"style.css"</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head</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body</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div</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"container"</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div</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a:t>
            </a:r>
            <a:r>
              <a:rPr lang="en-US" sz="1200" b="0" err="1">
                <a:solidFill>
                  <a:srgbClr val="2AA198"/>
                </a:solidFill>
                <a:effectLst/>
                <a:latin typeface="Consolas" panose="020B0609020204030204" pitchFamily="49" charset="0"/>
              </a:rPr>
              <a:t>ui</a:t>
            </a:r>
            <a:r>
              <a:rPr lang="en-US" sz="1200" b="0">
                <a:solidFill>
                  <a:srgbClr val="2AA198"/>
                </a:solidFill>
                <a:effectLst/>
                <a:latin typeface="Consolas" panose="020B0609020204030204" pitchFamily="49" charset="0"/>
              </a:rPr>
              <a:t>-controls"</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label</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for</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"cube-size"</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Cube Size (N):</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label</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input</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type</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"number"</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"cube-size"</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value</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"3"</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min</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"2"</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max</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"20"</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"generate-cube"</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Generate Cube</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"scramble-cube"</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Scramble</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839496"/>
                </a:solidFill>
                <a:effectLst/>
                <a:latin typeface="Consolas" panose="020B0609020204030204" pitchFamily="49" charset="0"/>
              </a:rPr>
              <a:t> </a:t>
            </a:r>
            <a:r>
              <a:rPr lang="en-US" sz="1200" b="0">
                <a:solidFill>
                  <a:srgbClr val="93A1A1"/>
                </a:solidFill>
                <a:effectLst/>
                <a:latin typeface="Consolas" panose="020B0609020204030204" pitchFamily="49" charset="0"/>
              </a:rPr>
              <a:t>id</a:t>
            </a:r>
            <a:r>
              <a:rPr lang="en-US" sz="1200" b="0">
                <a:solidFill>
                  <a:srgbClr val="839496"/>
                </a:solidFill>
                <a:effectLst/>
                <a:latin typeface="Consolas" panose="020B0609020204030204" pitchFamily="49" charset="0"/>
              </a:rPr>
              <a:t>=</a:t>
            </a:r>
            <a:r>
              <a:rPr lang="en-US" sz="1200" b="0">
                <a:solidFill>
                  <a:srgbClr val="2AA198"/>
                </a:solidFill>
                <a:effectLst/>
                <a:latin typeface="Consolas" panose="020B0609020204030204" pitchFamily="49" charset="0"/>
              </a:rPr>
              <a:t>"solve-cube"</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Solve</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button</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marL="0" indent="0">
              <a:lnSpc>
                <a:spcPct val="120000"/>
              </a:lnSpc>
              <a:buNone/>
            </a:pPr>
            <a:r>
              <a:rPr lang="en-US" sz="1200" b="0">
                <a:solidFill>
                  <a:srgbClr val="839496"/>
                </a:solidFill>
                <a:effectLst/>
                <a:latin typeface="Consolas" panose="020B0609020204030204" pitchFamily="49" charset="0"/>
              </a:rPr>
              <a:t>            </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p</a:t>
            </a:r>
            <a:r>
              <a:rPr lang="en-US" sz="1200" b="0">
                <a:solidFill>
                  <a:srgbClr val="586E75"/>
                </a:solidFill>
                <a:effectLst/>
                <a:latin typeface="Consolas" panose="020B0609020204030204" pitchFamily="49" charset="0"/>
              </a:rPr>
              <a:t>&gt;</a:t>
            </a:r>
            <a:r>
              <a:rPr lang="en-US" sz="1200" b="0">
                <a:solidFill>
                  <a:srgbClr val="839496"/>
                </a:solidFill>
                <a:effectLst/>
                <a:latin typeface="Consolas" panose="020B0609020204030204" pitchFamily="49" charset="0"/>
              </a:rPr>
              <a:t>Rotate View: Drag Mouse</a:t>
            </a:r>
            <a:r>
              <a:rPr lang="en-US" sz="1200" b="0">
                <a:solidFill>
                  <a:srgbClr val="586E75"/>
                </a:solidFill>
                <a:effectLst/>
                <a:latin typeface="Consolas" panose="020B0609020204030204" pitchFamily="49" charset="0"/>
              </a:rPr>
              <a:t>&lt;/</a:t>
            </a:r>
            <a:r>
              <a:rPr lang="en-US" sz="1200" b="0">
                <a:solidFill>
                  <a:srgbClr val="268BD2"/>
                </a:solidFill>
                <a:effectLst/>
                <a:latin typeface="Consolas" panose="020B0609020204030204" pitchFamily="49" charset="0"/>
              </a:rPr>
              <a:t>p</a:t>
            </a:r>
            <a:r>
              <a:rPr lang="en-US" sz="1200" b="0">
                <a:solidFill>
                  <a:srgbClr val="586E75"/>
                </a:solidFill>
                <a:effectLst/>
                <a:latin typeface="Consolas" panose="020B0609020204030204" pitchFamily="49" charset="0"/>
              </a:rPr>
              <a:t>&gt;</a:t>
            </a:r>
            <a:endParaRPr lang="en-US" sz="1200" b="0">
              <a:solidFill>
                <a:srgbClr val="839496"/>
              </a:solidFill>
              <a:effectLst/>
              <a:latin typeface="Consolas" panose="020B0609020204030204" pitchFamily="49" charset="0"/>
            </a:endParaRPr>
          </a:p>
          <a:p>
            <a:pPr>
              <a:lnSpc>
                <a:spcPct val="120000"/>
              </a:lnSpc>
              <a:buFont typeface="Arial" panose="020B0604020202020204" pitchFamily="34" charset="0"/>
              <a:buNone/>
            </a:pPr>
            <a:endParaRPr lang="en-US" sz="1800">
              <a:latin typeface="Consolas"/>
            </a:endParaRPr>
          </a:p>
          <a:p>
            <a:pPr marL="0" indent="0">
              <a:lnSpc>
                <a:spcPct val="120000"/>
              </a:lnSpc>
              <a:buFont typeface="Arial" panose="020B0604020202020204" pitchFamily="34" charset="0"/>
              <a:buNone/>
            </a:pPr>
            <a:endParaRPr lang="en-US"/>
          </a:p>
        </p:txBody>
      </p:sp>
      <p:cxnSp>
        <p:nvCxnSpPr>
          <p:cNvPr id="6" name="Straight Connector 5">
            <a:extLst>
              <a:ext uri="{FF2B5EF4-FFF2-40B4-BE49-F238E27FC236}">
                <a16:creationId xmlns:a16="http://schemas.microsoft.com/office/drawing/2014/main" id="{B3E719F8-5A16-B5C4-2596-D57CADB3A374}"/>
              </a:ext>
            </a:extLst>
          </p:cNvPr>
          <p:cNvCxnSpPr/>
          <p:nvPr/>
        </p:nvCxnSpPr>
        <p:spPr>
          <a:xfrm>
            <a:off x="6188766" y="1771374"/>
            <a:ext cx="0" cy="436438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7173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9BE4-3408-7D7C-4817-55D44514E6CC}"/>
              </a:ext>
            </a:extLst>
          </p:cNvPr>
          <p:cNvSpPr>
            <a:spLocks noGrp="1"/>
          </p:cNvSpPr>
          <p:nvPr>
            <p:ph type="title"/>
          </p:nvPr>
        </p:nvSpPr>
        <p:spPr/>
        <p:txBody>
          <a:bodyPr/>
          <a:lstStyle/>
          <a:p>
            <a:r>
              <a:rPr lang="en-US"/>
              <a:t>Rubik’s Cube – Agent’s Generated Application</a:t>
            </a:r>
          </a:p>
        </p:txBody>
      </p:sp>
      <p:pic>
        <p:nvPicPr>
          <p:cNvPr id="7" name="Rubik's Cube Demo">
            <a:hlinkClick r:id="" action="ppaction://media"/>
            <a:extLst>
              <a:ext uri="{FF2B5EF4-FFF2-40B4-BE49-F238E27FC236}">
                <a16:creationId xmlns:a16="http://schemas.microsoft.com/office/drawing/2014/main" id="{1E706087-5759-0734-4257-E0097D29D3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3529" y="1341698"/>
            <a:ext cx="9145929" cy="5148805"/>
          </a:xfrm>
          <a:prstGeom prst="rect">
            <a:avLst/>
          </a:prstGeom>
        </p:spPr>
      </p:pic>
    </p:spTree>
    <p:extLst>
      <p:ext uri="{BB962C8B-B14F-4D97-AF65-F5344CB8AC3E}">
        <p14:creationId xmlns:p14="http://schemas.microsoft.com/office/powerpoint/2010/main" val="35907612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146AA4-5670-4CE3-6A20-8F6528F5C9B0}"/>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srgbClr val="525252"/>
                </a:solidFill>
                <a:effectLst/>
                <a:uLnTx/>
                <a:uFillTx/>
                <a:latin typeface="IntelOne Display Regular"/>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525252"/>
              </a:solidFill>
              <a:effectLst/>
              <a:uLnTx/>
              <a:uFillTx/>
              <a:latin typeface="IntelOne Display Regular"/>
            </a:endParaRPr>
          </a:p>
        </p:txBody>
      </p:sp>
      <p:sp>
        <p:nvSpPr>
          <p:cNvPr id="8" name="TextBox 7">
            <a:extLst>
              <a:ext uri="{FF2B5EF4-FFF2-40B4-BE49-F238E27FC236}">
                <a16:creationId xmlns:a16="http://schemas.microsoft.com/office/drawing/2014/main" id="{C19B0143-3296-0ACE-7B4B-C20D0A2254DF}"/>
              </a:ext>
            </a:extLst>
          </p:cNvPr>
          <p:cNvSpPr txBox="1"/>
          <p:nvPr/>
        </p:nvSpPr>
        <p:spPr>
          <a:xfrm>
            <a:off x="8165597" y="5987017"/>
            <a:ext cx="3577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25252"/>
                </a:solidFill>
                <a:effectLst/>
                <a:uLnTx/>
                <a:uFillTx/>
                <a:latin typeface="IntelOne Display Regular"/>
              </a:rPr>
              <a:t>Another </a:t>
            </a:r>
            <a:r>
              <a:rPr kumimoji="0" lang="en-US" sz="1800" b="0" i="0" u="none" strike="noStrike" kern="1200" cap="none" spc="0" normalizeH="0" baseline="0" noProof="0">
                <a:ln>
                  <a:noFill/>
                </a:ln>
                <a:solidFill>
                  <a:srgbClr val="525252"/>
                </a:solidFill>
                <a:effectLst/>
                <a:uLnTx/>
                <a:uFillTx/>
                <a:latin typeface="IntelOne Display Regular"/>
                <a:hlinkClick r:id="rId2"/>
              </a:rPr>
              <a:t>ARC Prize puzzle example</a:t>
            </a:r>
            <a:endParaRPr kumimoji="0" lang="en-US" sz="1800" b="0" i="0" u="none" strike="noStrike" kern="1200" cap="none" spc="0" normalizeH="0" baseline="0" noProof="0">
              <a:ln>
                <a:noFill/>
              </a:ln>
              <a:solidFill>
                <a:srgbClr val="525252"/>
              </a:solidFill>
              <a:effectLst/>
              <a:uLnTx/>
              <a:uFillTx/>
              <a:latin typeface="IntelOne Display Regular"/>
            </a:endParaRPr>
          </a:p>
        </p:txBody>
      </p:sp>
      <p:pic>
        <p:nvPicPr>
          <p:cNvPr id="12" name="Picture 11">
            <a:extLst>
              <a:ext uri="{FF2B5EF4-FFF2-40B4-BE49-F238E27FC236}">
                <a16:creationId xmlns:a16="http://schemas.microsoft.com/office/drawing/2014/main" id="{92405EE5-4806-450C-B0E4-5A705F99C8DE}"/>
              </a:ext>
            </a:extLst>
          </p:cNvPr>
          <p:cNvPicPr>
            <a:picLocks noChangeAspect="1"/>
          </p:cNvPicPr>
          <p:nvPr/>
        </p:nvPicPr>
        <p:blipFill>
          <a:blip r:embed="rId3"/>
          <a:stretch>
            <a:fillRect/>
          </a:stretch>
        </p:blipFill>
        <p:spPr>
          <a:xfrm>
            <a:off x="1057276" y="318677"/>
            <a:ext cx="8896888" cy="5491906"/>
          </a:xfrm>
          <a:prstGeom prst="rect">
            <a:avLst/>
          </a:prstGeom>
        </p:spPr>
      </p:pic>
    </p:spTree>
    <p:extLst>
      <p:ext uri="{BB962C8B-B14F-4D97-AF65-F5344CB8AC3E}">
        <p14:creationId xmlns:p14="http://schemas.microsoft.com/office/powerpoint/2010/main" val="289678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531B83-5C6A-8C97-D77C-BD7DCB95123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srgbClr val="525252"/>
                </a:solidFill>
                <a:effectLst/>
                <a:uLnTx/>
                <a:uFillTx/>
                <a:latin typeface="IntelOne Display Regular"/>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525252"/>
              </a:solidFill>
              <a:effectLst/>
              <a:uLnTx/>
              <a:uFillTx/>
              <a:latin typeface="IntelOne Display Regular"/>
            </a:endParaRPr>
          </a:p>
        </p:txBody>
      </p:sp>
      <p:pic>
        <p:nvPicPr>
          <p:cNvPr id="6" name="Picture 5">
            <a:extLst>
              <a:ext uri="{FF2B5EF4-FFF2-40B4-BE49-F238E27FC236}">
                <a16:creationId xmlns:a16="http://schemas.microsoft.com/office/drawing/2014/main" id="{9835EC9D-50D0-958A-FC29-E7E52FE0351C}"/>
              </a:ext>
            </a:extLst>
          </p:cNvPr>
          <p:cNvPicPr>
            <a:picLocks noChangeAspect="1"/>
          </p:cNvPicPr>
          <p:nvPr/>
        </p:nvPicPr>
        <p:blipFill>
          <a:blip r:embed="rId2"/>
          <a:stretch>
            <a:fillRect/>
          </a:stretch>
        </p:blipFill>
        <p:spPr>
          <a:xfrm>
            <a:off x="5419725" y="108626"/>
            <a:ext cx="6656672" cy="6640748"/>
          </a:xfrm>
          <a:prstGeom prst="rect">
            <a:avLst/>
          </a:prstGeom>
        </p:spPr>
      </p:pic>
      <p:sp>
        <p:nvSpPr>
          <p:cNvPr id="7" name="Title 1">
            <a:extLst>
              <a:ext uri="{FF2B5EF4-FFF2-40B4-BE49-F238E27FC236}">
                <a16:creationId xmlns:a16="http://schemas.microsoft.com/office/drawing/2014/main" id="{A98B31A6-A919-FE56-54EA-7DD934602504}"/>
              </a:ext>
            </a:extLst>
          </p:cNvPr>
          <p:cNvSpPr txBox="1">
            <a:spLocks/>
          </p:cNvSpPr>
          <p:nvPr/>
        </p:nvSpPr>
        <p:spPr>
          <a:xfrm>
            <a:off x="465068" y="315985"/>
            <a:ext cx="4859407" cy="18271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200" b="1" i="0" u="none" strike="noStrike" kern="1200" cap="none" spc="50" normalizeH="0" baseline="0" noProof="0">
                <a:ln>
                  <a:noFill/>
                </a:ln>
                <a:solidFill>
                  <a:prstClr val="black"/>
                </a:solidFill>
                <a:effectLst/>
                <a:uLnTx/>
                <a:uFillTx/>
                <a:latin typeface="Abadi" panose="020B0604020104020204" pitchFamily="34" charset="0"/>
                <a:ea typeface="+mn-ea"/>
                <a:cs typeface="+mn-cs"/>
              </a:rPr>
              <a:t>OpenAI Reasoning Models - o1 and o3 </a:t>
            </a:r>
            <a:endParaRPr kumimoji="0" lang="en-US" sz="4400" b="0" i="0" u="none" strike="noStrike" kern="1200" cap="all" spc="150" normalizeH="0" baseline="0" noProof="0">
              <a:ln>
                <a:noFill/>
              </a:ln>
              <a:solidFill>
                <a:srgbClr val="525252"/>
              </a:solidFill>
              <a:effectLst/>
              <a:uLnTx/>
              <a:uFillTx/>
              <a:latin typeface="IntelOne Display Light"/>
            </a:endParaRPr>
          </a:p>
        </p:txBody>
      </p:sp>
    </p:spTree>
    <p:extLst>
      <p:ext uri="{BB962C8B-B14F-4D97-AF65-F5344CB8AC3E}">
        <p14:creationId xmlns:p14="http://schemas.microsoft.com/office/powerpoint/2010/main" val="65983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A669-93BC-B454-A0B8-D1E6777495CC}"/>
              </a:ext>
            </a:extLst>
          </p:cNvPr>
          <p:cNvSpPr>
            <a:spLocks noGrp="1"/>
          </p:cNvSpPr>
          <p:nvPr>
            <p:ph type="title"/>
          </p:nvPr>
        </p:nvSpPr>
        <p:spPr/>
        <p:txBody>
          <a:bodyPr/>
          <a:lstStyle/>
          <a:p>
            <a:r>
              <a:rPr lang="en-US"/>
              <a:t>AI State of the Technology Overview* – H1’2025</a:t>
            </a:r>
          </a:p>
        </p:txBody>
      </p:sp>
      <p:sp>
        <p:nvSpPr>
          <p:cNvPr id="3" name="Content Placeholder 2">
            <a:extLst>
              <a:ext uri="{FF2B5EF4-FFF2-40B4-BE49-F238E27FC236}">
                <a16:creationId xmlns:a16="http://schemas.microsoft.com/office/drawing/2014/main" id="{073941E8-06FE-3CDE-6A72-90401AB816D1}"/>
              </a:ext>
            </a:extLst>
          </p:cNvPr>
          <p:cNvSpPr>
            <a:spLocks noGrp="1"/>
          </p:cNvSpPr>
          <p:nvPr>
            <p:ph idx="1"/>
          </p:nvPr>
        </p:nvSpPr>
        <p:spPr>
          <a:xfrm>
            <a:off x="381000" y="1421516"/>
            <a:ext cx="10972800" cy="4755448"/>
          </a:xfrm>
        </p:spPr>
        <p:txBody>
          <a:bodyPr>
            <a:normAutofit/>
          </a:bodyPr>
          <a:lstStyle/>
          <a:p>
            <a:r>
              <a:rPr lang="en-US" sz="3200"/>
              <a:t>Key Trends </a:t>
            </a:r>
          </a:p>
          <a:p>
            <a:pPr lvl="1"/>
            <a:r>
              <a:rPr lang="en-US" sz="2800"/>
              <a:t>The Incredible Shrinking Model</a:t>
            </a:r>
          </a:p>
          <a:p>
            <a:pPr lvl="1"/>
            <a:r>
              <a:rPr lang="it-IT" sz="2800"/>
              <a:t>Reasoning and Agency</a:t>
            </a:r>
            <a:endParaRPr lang="en-US" sz="2800"/>
          </a:p>
          <a:p>
            <a:pPr lvl="1"/>
            <a:r>
              <a:rPr lang="it-IT" sz="2800"/>
              <a:t>AI Disaggregation</a:t>
            </a:r>
          </a:p>
          <a:p>
            <a:pPr lvl="1"/>
            <a:r>
              <a:rPr lang="it-IT" sz="2800"/>
              <a:t>Racing towards human-level (and beyond) intelligence</a:t>
            </a:r>
          </a:p>
          <a:p>
            <a:pPr marL="457200" lvl="1" indent="0">
              <a:buNone/>
            </a:pPr>
            <a:endParaRPr lang="en-US" sz="1600"/>
          </a:p>
          <a:p>
            <a:pPr>
              <a:spcBef>
                <a:spcPts val="1800"/>
              </a:spcBef>
            </a:pPr>
            <a:r>
              <a:rPr lang="en-US" sz="3200"/>
              <a:t>Focus topic - The Alignment Problem</a:t>
            </a:r>
          </a:p>
          <a:p>
            <a:pPr lvl="1">
              <a:spcBef>
                <a:spcPts val="600"/>
              </a:spcBef>
            </a:pPr>
            <a:r>
              <a:rPr lang="en-US" sz="2800"/>
              <a:t>Age of Deep Scheming</a:t>
            </a:r>
          </a:p>
          <a:p>
            <a:pPr lvl="1">
              <a:spcBef>
                <a:spcPts val="600"/>
              </a:spcBef>
            </a:pPr>
            <a:r>
              <a:rPr lang="en-US" sz="2800"/>
              <a:t>Directions for Safety and Alignment</a:t>
            </a:r>
          </a:p>
        </p:txBody>
      </p:sp>
      <p:sp>
        <p:nvSpPr>
          <p:cNvPr id="4" name="TextBox 3">
            <a:extLst>
              <a:ext uri="{FF2B5EF4-FFF2-40B4-BE49-F238E27FC236}">
                <a16:creationId xmlns:a16="http://schemas.microsoft.com/office/drawing/2014/main" id="{671AAA90-CD82-EB81-5049-D08D8CE9AECC}"/>
              </a:ext>
            </a:extLst>
          </p:cNvPr>
          <p:cNvSpPr txBox="1"/>
          <p:nvPr/>
        </p:nvSpPr>
        <p:spPr>
          <a:xfrm>
            <a:off x="9070204" y="6038464"/>
            <a:ext cx="2029723" cy="276999"/>
          </a:xfrm>
          <a:prstGeom prst="rect">
            <a:avLst/>
          </a:prstGeom>
          <a:noFill/>
        </p:spPr>
        <p:txBody>
          <a:bodyPr wrap="none" rtlCol="0">
            <a:spAutoFit/>
          </a:bodyPr>
          <a:lstStyle/>
          <a:p>
            <a:r>
              <a:rPr lang="en-US" sz="1200"/>
              <a:t>* Reflecting GS Perspective</a:t>
            </a:r>
          </a:p>
        </p:txBody>
      </p:sp>
    </p:spTree>
    <p:extLst>
      <p:ext uri="{BB962C8B-B14F-4D97-AF65-F5344CB8AC3E}">
        <p14:creationId xmlns:p14="http://schemas.microsoft.com/office/powerpoint/2010/main" val="18638801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F4255C0-9569-B240-EF6A-A3FC85E8A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0AD93-5D23-D528-40A7-50510DA66EFA}"/>
              </a:ext>
            </a:extLst>
          </p:cNvPr>
          <p:cNvSpPr>
            <a:spLocks noGrp="1"/>
          </p:cNvSpPr>
          <p:nvPr>
            <p:ph type="title"/>
          </p:nvPr>
        </p:nvSpPr>
        <p:spPr>
          <a:xfrm>
            <a:off x="271028" y="242460"/>
            <a:ext cx="9258561" cy="637172"/>
          </a:xfrm>
        </p:spPr>
        <p:txBody>
          <a:bodyPr>
            <a:normAutofit/>
          </a:bodyPr>
          <a:lstStyle/>
          <a:p>
            <a:r>
              <a:rPr lang="en-US" sz="3200" b="1">
                <a:solidFill>
                  <a:prstClr val="black"/>
                </a:solidFill>
                <a:latin typeface="Aptos Display" panose="02110004020202020204"/>
              </a:rPr>
              <a:t>Reasoning Models Rule Benchmarks (April 2025)</a:t>
            </a:r>
            <a:endParaRPr lang="en-US"/>
          </a:p>
        </p:txBody>
      </p:sp>
      <p:pic>
        <p:nvPicPr>
          <p:cNvPr id="5" name="Picture 4">
            <a:extLst>
              <a:ext uri="{FF2B5EF4-FFF2-40B4-BE49-F238E27FC236}">
                <a16:creationId xmlns:a16="http://schemas.microsoft.com/office/drawing/2014/main" id="{8D310B5F-8D96-DEDE-1DF5-D587089DA13D}"/>
              </a:ext>
            </a:extLst>
          </p:cNvPr>
          <p:cNvPicPr>
            <a:picLocks noChangeAspect="1"/>
          </p:cNvPicPr>
          <p:nvPr/>
        </p:nvPicPr>
        <p:blipFill>
          <a:blip r:embed="rId2"/>
          <a:stretch>
            <a:fillRect/>
          </a:stretch>
        </p:blipFill>
        <p:spPr>
          <a:xfrm>
            <a:off x="1121790" y="879632"/>
            <a:ext cx="8899185" cy="5588267"/>
          </a:xfrm>
          <a:prstGeom prst="rect">
            <a:avLst/>
          </a:prstGeom>
        </p:spPr>
      </p:pic>
    </p:spTree>
    <p:extLst>
      <p:ext uri="{BB962C8B-B14F-4D97-AF65-F5344CB8AC3E}">
        <p14:creationId xmlns:p14="http://schemas.microsoft.com/office/powerpoint/2010/main" val="12911236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11C15-1DC9-F4BC-228A-14F86ACB2C58}"/>
              </a:ext>
            </a:extLst>
          </p:cNvPr>
          <p:cNvSpPr>
            <a:spLocks noGrp="1"/>
          </p:cNvSpPr>
          <p:nvPr>
            <p:ph type="title"/>
          </p:nvPr>
        </p:nvSpPr>
        <p:spPr>
          <a:xfrm>
            <a:off x="206477" y="187432"/>
            <a:ext cx="11710220" cy="811162"/>
          </a:xfrm>
        </p:spPr>
        <p:txBody>
          <a:bodyPr>
            <a:normAutofit/>
          </a:bodyPr>
          <a:lstStyle/>
          <a:p>
            <a:r>
              <a:rPr lang="en-US" sz="3600"/>
              <a:t>Changing AI Model Landscape -  AI Disaggregation</a:t>
            </a:r>
          </a:p>
        </p:txBody>
      </p:sp>
      <p:sp>
        <p:nvSpPr>
          <p:cNvPr id="4" name="Arrow: Right 3">
            <a:extLst>
              <a:ext uri="{FF2B5EF4-FFF2-40B4-BE49-F238E27FC236}">
                <a16:creationId xmlns:a16="http://schemas.microsoft.com/office/drawing/2014/main" id="{960C21F4-44B1-A2E6-6A09-192CD270AD13}"/>
              </a:ext>
            </a:extLst>
          </p:cNvPr>
          <p:cNvSpPr/>
          <p:nvPr/>
        </p:nvSpPr>
        <p:spPr>
          <a:xfrm>
            <a:off x="2875319" y="3028538"/>
            <a:ext cx="870155" cy="8111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29C563-90BE-64A3-08CD-25FC86159F80}"/>
              </a:ext>
            </a:extLst>
          </p:cNvPr>
          <p:cNvPicPr>
            <a:picLocks noChangeAspect="1"/>
          </p:cNvPicPr>
          <p:nvPr/>
        </p:nvPicPr>
        <p:blipFill>
          <a:blip r:embed="rId2"/>
          <a:stretch>
            <a:fillRect/>
          </a:stretch>
        </p:blipFill>
        <p:spPr>
          <a:xfrm>
            <a:off x="338597" y="2379609"/>
            <a:ext cx="2375105" cy="2332310"/>
          </a:xfrm>
          <a:prstGeom prst="rect">
            <a:avLst/>
          </a:prstGeom>
        </p:spPr>
      </p:pic>
      <p:sp>
        <p:nvSpPr>
          <p:cNvPr id="6" name="TextBox 5">
            <a:extLst>
              <a:ext uri="{FF2B5EF4-FFF2-40B4-BE49-F238E27FC236}">
                <a16:creationId xmlns:a16="http://schemas.microsoft.com/office/drawing/2014/main" id="{678488A6-7394-3FF6-D0BA-31FE1735C4E8}"/>
              </a:ext>
            </a:extLst>
          </p:cNvPr>
          <p:cNvSpPr txBox="1"/>
          <p:nvPr/>
        </p:nvSpPr>
        <p:spPr>
          <a:xfrm>
            <a:off x="206477" y="1298465"/>
            <a:ext cx="3445020" cy="461665"/>
          </a:xfrm>
          <a:prstGeom prst="rect">
            <a:avLst/>
          </a:prstGeom>
          <a:noFill/>
        </p:spPr>
        <p:txBody>
          <a:bodyPr wrap="square" rtlCol="0">
            <a:spAutoFit/>
          </a:bodyPr>
          <a:lstStyle/>
          <a:p>
            <a:pPr algn="ctr"/>
            <a:r>
              <a:rPr lang="en-US" sz="2400"/>
              <a:t>Large Monolithic Models</a:t>
            </a:r>
          </a:p>
        </p:txBody>
      </p:sp>
      <p:sp>
        <p:nvSpPr>
          <p:cNvPr id="7" name="TextBox 6">
            <a:extLst>
              <a:ext uri="{FF2B5EF4-FFF2-40B4-BE49-F238E27FC236}">
                <a16:creationId xmlns:a16="http://schemas.microsoft.com/office/drawing/2014/main" id="{9D86B22A-89CA-0031-6164-A46A9EAE4E62}"/>
              </a:ext>
            </a:extLst>
          </p:cNvPr>
          <p:cNvSpPr txBox="1"/>
          <p:nvPr/>
        </p:nvSpPr>
        <p:spPr>
          <a:xfrm>
            <a:off x="3579554" y="1345296"/>
            <a:ext cx="2507225" cy="830997"/>
          </a:xfrm>
          <a:prstGeom prst="rect">
            <a:avLst/>
          </a:prstGeom>
          <a:noFill/>
        </p:spPr>
        <p:txBody>
          <a:bodyPr wrap="square" rtlCol="0">
            <a:spAutoFit/>
          </a:bodyPr>
          <a:lstStyle/>
          <a:p>
            <a:pPr algn="ctr"/>
            <a:r>
              <a:rPr lang="en-US" sz="2400"/>
              <a:t>Selective Activation</a:t>
            </a:r>
          </a:p>
        </p:txBody>
      </p:sp>
      <p:sp>
        <p:nvSpPr>
          <p:cNvPr id="8" name="TextBox 7">
            <a:extLst>
              <a:ext uri="{FF2B5EF4-FFF2-40B4-BE49-F238E27FC236}">
                <a16:creationId xmlns:a16="http://schemas.microsoft.com/office/drawing/2014/main" id="{7EDFC037-33CF-90CA-7BFC-A2F3705EB7D3}"/>
              </a:ext>
            </a:extLst>
          </p:cNvPr>
          <p:cNvSpPr txBox="1"/>
          <p:nvPr/>
        </p:nvSpPr>
        <p:spPr>
          <a:xfrm>
            <a:off x="3651497" y="2701390"/>
            <a:ext cx="2507225" cy="461665"/>
          </a:xfrm>
          <a:prstGeom prst="rect">
            <a:avLst/>
          </a:prstGeom>
          <a:noFill/>
        </p:spPr>
        <p:txBody>
          <a:bodyPr wrap="square" rtlCol="0">
            <a:spAutoFit/>
          </a:bodyPr>
          <a:lstStyle/>
          <a:p>
            <a:pPr algn="ctr"/>
            <a:r>
              <a:rPr lang="en-US" sz="2400"/>
              <a:t>Compound</a:t>
            </a:r>
          </a:p>
        </p:txBody>
      </p:sp>
      <p:sp>
        <p:nvSpPr>
          <p:cNvPr id="9" name="TextBox 8">
            <a:extLst>
              <a:ext uri="{FF2B5EF4-FFF2-40B4-BE49-F238E27FC236}">
                <a16:creationId xmlns:a16="http://schemas.microsoft.com/office/drawing/2014/main" id="{FF36A715-10DB-7C0B-CD87-3ABD4F46D5CD}"/>
              </a:ext>
            </a:extLst>
          </p:cNvPr>
          <p:cNvSpPr txBox="1"/>
          <p:nvPr/>
        </p:nvSpPr>
        <p:spPr>
          <a:xfrm>
            <a:off x="3472985" y="3580751"/>
            <a:ext cx="2507225" cy="461665"/>
          </a:xfrm>
          <a:prstGeom prst="rect">
            <a:avLst/>
          </a:prstGeom>
          <a:noFill/>
        </p:spPr>
        <p:txBody>
          <a:bodyPr wrap="square" rtlCol="0">
            <a:spAutoFit/>
          </a:bodyPr>
          <a:lstStyle/>
          <a:p>
            <a:pPr algn="ctr"/>
            <a:r>
              <a:rPr lang="en-US" sz="2400"/>
              <a:t>Agentic</a:t>
            </a:r>
          </a:p>
        </p:txBody>
      </p:sp>
      <p:sp>
        <p:nvSpPr>
          <p:cNvPr id="10" name="TextBox 9">
            <a:extLst>
              <a:ext uri="{FF2B5EF4-FFF2-40B4-BE49-F238E27FC236}">
                <a16:creationId xmlns:a16="http://schemas.microsoft.com/office/drawing/2014/main" id="{EFEB9690-EDC6-3516-636C-9043D7962489}"/>
              </a:ext>
            </a:extLst>
          </p:cNvPr>
          <p:cNvSpPr txBox="1"/>
          <p:nvPr/>
        </p:nvSpPr>
        <p:spPr>
          <a:xfrm>
            <a:off x="3787617" y="4874841"/>
            <a:ext cx="2192593" cy="830997"/>
          </a:xfrm>
          <a:prstGeom prst="rect">
            <a:avLst/>
          </a:prstGeom>
          <a:noFill/>
        </p:spPr>
        <p:txBody>
          <a:bodyPr wrap="square" rtlCol="0">
            <a:spAutoFit/>
          </a:bodyPr>
          <a:lstStyle/>
          <a:p>
            <a:pPr algn="ctr"/>
            <a:r>
              <a:rPr lang="en-US" sz="2400"/>
              <a:t>Test time compute</a:t>
            </a:r>
          </a:p>
        </p:txBody>
      </p:sp>
      <p:pic>
        <p:nvPicPr>
          <p:cNvPr id="15" name="Picture 14">
            <a:extLst>
              <a:ext uri="{FF2B5EF4-FFF2-40B4-BE49-F238E27FC236}">
                <a16:creationId xmlns:a16="http://schemas.microsoft.com/office/drawing/2014/main" id="{14BF4F63-BEEF-FB2E-6519-56317980A73D}"/>
              </a:ext>
            </a:extLst>
          </p:cNvPr>
          <p:cNvPicPr>
            <a:picLocks noChangeAspect="1"/>
          </p:cNvPicPr>
          <p:nvPr/>
        </p:nvPicPr>
        <p:blipFill>
          <a:blip r:embed="rId2"/>
          <a:stretch>
            <a:fillRect/>
          </a:stretch>
        </p:blipFill>
        <p:spPr>
          <a:xfrm>
            <a:off x="5906175" y="2324476"/>
            <a:ext cx="851077" cy="835742"/>
          </a:xfrm>
          <a:prstGeom prst="rect">
            <a:avLst/>
          </a:prstGeom>
        </p:spPr>
      </p:pic>
      <p:pic>
        <p:nvPicPr>
          <p:cNvPr id="16" name="Picture 15">
            <a:extLst>
              <a:ext uri="{FF2B5EF4-FFF2-40B4-BE49-F238E27FC236}">
                <a16:creationId xmlns:a16="http://schemas.microsoft.com/office/drawing/2014/main" id="{7AFEA7EC-C0C5-2280-FF04-9BF86F54016F}"/>
              </a:ext>
            </a:extLst>
          </p:cNvPr>
          <p:cNvPicPr>
            <a:picLocks noChangeAspect="1"/>
          </p:cNvPicPr>
          <p:nvPr/>
        </p:nvPicPr>
        <p:blipFill>
          <a:blip r:embed="rId2"/>
          <a:stretch>
            <a:fillRect/>
          </a:stretch>
        </p:blipFill>
        <p:spPr>
          <a:xfrm>
            <a:off x="6783355" y="3057063"/>
            <a:ext cx="357776" cy="351330"/>
          </a:xfrm>
          <a:prstGeom prst="rect">
            <a:avLst/>
          </a:prstGeom>
        </p:spPr>
      </p:pic>
      <p:cxnSp>
        <p:nvCxnSpPr>
          <p:cNvPr id="18" name="Straight Arrow Connector 17">
            <a:extLst>
              <a:ext uri="{FF2B5EF4-FFF2-40B4-BE49-F238E27FC236}">
                <a16:creationId xmlns:a16="http://schemas.microsoft.com/office/drawing/2014/main" id="{E931232E-541C-643D-2F3E-3E58EB68A9DE}"/>
              </a:ext>
            </a:extLst>
          </p:cNvPr>
          <p:cNvCxnSpPr>
            <a:cxnSpLocks/>
          </p:cNvCxnSpPr>
          <p:nvPr/>
        </p:nvCxnSpPr>
        <p:spPr>
          <a:xfrm flipH="1">
            <a:off x="7141131" y="2927246"/>
            <a:ext cx="190045" cy="15003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CDD174E8-7734-FCFE-8D6B-028CBE9619DE}"/>
              </a:ext>
            </a:extLst>
          </p:cNvPr>
          <p:cNvPicPr>
            <a:picLocks noChangeAspect="1"/>
          </p:cNvPicPr>
          <p:nvPr/>
        </p:nvPicPr>
        <p:blipFill>
          <a:blip r:embed="rId2"/>
          <a:stretch>
            <a:fillRect/>
          </a:stretch>
        </p:blipFill>
        <p:spPr>
          <a:xfrm>
            <a:off x="7220206" y="2370673"/>
            <a:ext cx="569378" cy="559119"/>
          </a:xfrm>
          <a:prstGeom prst="rect">
            <a:avLst/>
          </a:prstGeom>
        </p:spPr>
      </p:pic>
      <p:cxnSp>
        <p:nvCxnSpPr>
          <p:cNvPr id="21" name="Straight Arrow Connector 20">
            <a:extLst>
              <a:ext uri="{FF2B5EF4-FFF2-40B4-BE49-F238E27FC236}">
                <a16:creationId xmlns:a16="http://schemas.microsoft.com/office/drawing/2014/main" id="{C47300C2-33E6-3648-F5BB-EF176E7DD251}"/>
              </a:ext>
            </a:extLst>
          </p:cNvPr>
          <p:cNvCxnSpPr>
            <a:cxnSpLocks/>
            <a:stCxn id="19" idx="1"/>
          </p:cNvCxnSpPr>
          <p:nvPr/>
        </p:nvCxnSpPr>
        <p:spPr>
          <a:xfrm flipH="1">
            <a:off x="6771007" y="2650233"/>
            <a:ext cx="449199" cy="12480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A32A2577-56DE-A13F-A437-A358F23FF1A9}"/>
              </a:ext>
            </a:extLst>
          </p:cNvPr>
          <p:cNvPicPr>
            <a:picLocks noChangeAspect="1"/>
          </p:cNvPicPr>
          <p:nvPr/>
        </p:nvPicPr>
        <p:blipFill>
          <a:blip r:embed="rId3"/>
          <a:stretch>
            <a:fillRect/>
          </a:stretch>
        </p:blipFill>
        <p:spPr>
          <a:xfrm>
            <a:off x="5775026" y="3544430"/>
            <a:ext cx="1928933" cy="1085025"/>
          </a:xfrm>
          <a:prstGeom prst="rect">
            <a:avLst/>
          </a:prstGeom>
        </p:spPr>
      </p:pic>
      <p:pic>
        <p:nvPicPr>
          <p:cNvPr id="25" name="Picture 24">
            <a:extLst>
              <a:ext uri="{FF2B5EF4-FFF2-40B4-BE49-F238E27FC236}">
                <a16:creationId xmlns:a16="http://schemas.microsoft.com/office/drawing/2014/main" id="{5B4891B1-66E5-6C90-2DC7-8508F93A7FE1}"/>
              </a:ext>
            </a:extLst>
          </p:cNvPr>
          <p:cNvPicPr>
            <a:picLocks noChangeAspect="1"/>
          </p:cNvPicPr>
          <p:nvPr/>
        </p:nvPicPr>
        <p:blipFill>
          <a:blip r:embed="rId4"/>
          <a:stretch>
            <a:fillRect/>
          </a:stretch>
        </p:blipFill>
        <p:spPr>
          <a:xfrm>
            <a:off x="5974327" y="1278806"/>
            <a:ext cx="1593359" cy="895265"/>
          </a:xfrm>
          <a:prstGeom prst="rect">
            <a:avLst/>
          </a:prstGeom>
        </p:spPr>
      </p:pic>
      <p:cxnSp>
        <p:nvCxnSpPr>
          <p:cNvPr id="27" name="Straight Connector 26">
            <a:extLst>
              <a:ext uri="{FF2B5EF4-FFF2-40B4-BE49-F238E27FC236}">
                <a16:creationId xmlns:a16="http://schemas.microsoft.com/office/drawing/2014/main" id="{067C1885-C1A4-1556-4122-2C827B96C18E}"/>
              </a:ext>
            </a:extLst>
          </p:cNvPr>
          <p:cNvCxnSpPr>
            <a:cxnSpLocks/>
          </p:cNvCxnSpPr>
          <p:nvPr/>
        </p:nvCxnSpPr>
        <p:spPr>
          <a:xfrm>
            <a:off x="4267478" y="4705044"/>
            <a:ext cx="77813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668AFFB-2EA9-AFB3-A39D-220F15990D6D}"/>
              </a:ext>
            </a:extLst>
          </p:cNvPr>
          <p:cNvCxnSpPr>
            <a:cxnSpLocks/>
          </p:cNvCxnSpPr>
          <p:nvPr/>
        </p:nvCxnSpPr>
        <p:spPr>
          <a:xfrm flipV="1">
            <a:off x="4267480" y="3454889"/>
            <a:ext cx="7781337" cy="22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227CCE-6605-89BB-89EC-97A2216F0287}"/>
              </a:ext>
            </a:extLst>
          </p:cNvPr>
          <p:cNvCxnSpPr>
            <a:cxnSpLocks/>
          </p:cNvCxnSpPr>
          <p:nvPr/>
        </p:nvCxnSpPr>
        <p:spPr>
          <a:xfrm flipV="1">
            <a:off x="4196077" y="2174071"/>
            <a:ext cx="7852740" cy="82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116920B-042D-4488-F961-58EB2B86D21A}"/>
              </a:ext>
            </a:extLst>
          </p:cNvPr>
          <p:cNvCxnSpPr>
            <a:cxnSpLocks/>
          </p:cNvCxnSpPr>
          <p:nvPr/>
        </p:nvCxnSpPr>
        <p:spPr>
          <a:xfrm>
            <a:off x="4267477" y="1131823"/>
            <a:ext cx="778134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A36B534-D8A2-3A79-5CDC-92A9516544D8}"/>
              </a:ext>
            </a:extLst>
          </p:cNvPr>
          <p:cNvSpPr txBox="1"/>
          <p:nvPr/>
        </p:nvSpPr>
        <p:spPr>
          <a:xfrm>
            <a:off x="559823" y="4901584"/>
            <a:ext cx="2315496" cy="369332"/>
          </a:xfrm>
          <a:prstGeom prst="rect">
            <a:avLst/>
          </a:prstGeom>
          <a:noFill/>
        </p:spPr>
        <p:txBody>
          <a:bodyPr wrap="square" rtlCol="0">
            <a:spAutoFit/>
          </a:bodyPr>
          <a:lstStyle/>
          <a:p>
            <a:pPr algn="ctr"/>
            <a:r>
              <a:rPr lang="en-US"/>
              <a:t>e.g. GPT3.5</a:t>
            </a:r>
          </a:p>
        </p:txBody>
      </p:sp>
      <p:sp>
        <p:nvSpPr>
          <p:cNvPr id="38" name="TextBox 37">
            <a:extLst>
              <a:ext uri="{FF2B5EF4-FFF2-40B4-BE49-F238E27FC236}">
                <a16:creationId xmlns:a16="http://schemas.microsoft.com/office/drawing/2014/main" id="{2363CAA2-E23A-E17B-319C-FB70855F943B}"/>
              </a:ext>
            </a:extLst>
          </p:cNvPr>
          <p:cNvSpPr txBox="1"/>
          <p:nvPr/>
        </p:nvSpPr>
        <p:spPr>
          <a:xfrm>
            <a:off x="7767185" y="1292220"/>
            <a:ext cx="4390547" cy="830997"/>
          </a:xfrm>
          <a:prstGeom prst="rect">
            <a:avLst/>
          </a:prstGeom>
          <a:noFill/>
        </p:spPr>
        <p:txBody>
          <a:bodyPr wrap="square">
            <a:spAutoFit/>
          </a:bodyPr>
          <a:lstStyle/>
          <a:p>
            <a:r>
              <a:rPr lang="en-US" sz="1600">
                <a:solidFill>
                  <a:schemeClr val="tx1">
                    <a:lumMod val="50000"/>
                  </a:schemeClr>
                </a:solidFill>
                <a:effectLst/>
                <a:latin typeface="Aptos" panose="020B0004020202020204" pitchFamily="34" charset="0"/>
                <a:ea typeface="Times New Roman" panose="02020603050405020304" pitchFamily="18" charset="0"/>
                <a:cs typeface="Aptos" panose="020B0004020202020204" pitchFamily="34" charset="0"/>
              </a:rPr>
              <a:t>DS V3: 671B parameters, with just 37B activated per task. efficient processing by activating only a portion of the network of experts.</a:t>
            </a:r>
            <a:endParaRPr lang="en-US" sz="1600">
              <a:solidFill>
                <a:schemeClr val="tx1">
                  <a:lumMod val="50000"/>
                </a:schemeClr>
              </a:solidFill>
            </a:endParaRPr>
          </a:p>
        </p:txBody>
      </p:sp>
      <p:sp>
        <p:nvSpPr>
          <p:cNvPr id="40" name="TextBox 39">
            <a:extLst>
              <a:ext uri="{FF2B5EF4-FFF2-40B4-BE49-F238E27FC236}">
                <a16:creationId xmlns:a16="http://schemas.microsoft.com/office/drawing/2014/main" id="{232A3A0A-84BE-90B7-BCA1-36603EBF33DC}"/>
              </a:ext>
            </a:extLst>
          </p:cNvPr>
          <p:cNvSpPr txBox="1"/>
          <p:nvPr/>
        </p:nvSpPr>
        <p:spPr>
          <a:xfrm>
            <a:off x="7844839" y="2465760"/>
            <a:ext cx="4203978" cy="830997"/>
          </a:xfrm>
          <a:prstGeom prst="rect">
            <a:avLst/>
          </a:prstGeom>
          <a:noFill/>
        </p:spPr>
        <p:txBody>
          <a:bodyPr wrap="square">
            <a:spAutoFit/>
          </a:bodyPr>
          <a:lstStyle/>
          <a:p>
            <a:r>
              <a:rPr lang="en-US" sz="1600">
                <a:latin typeface="Aptos" panose="020B0004020202020204" pitchFamily="34" charset="0"/>
                <a:ea typeface="Times New Roman" panose="02020603050405020304" pitchFamily="18" charset="0"/>
                <a:cs typeface="Aptos" panose="020B0004020202020204" pitchFamily="34" charset="0"/>
              </a:rPr>
              <a:t>S</a:t>
            </a:r>
            <a:r>
              <a:rPr lang="en-US" sz="1600">
                <a:effectLst/>
                <a:latin typeface="Aptos" panose="020B0004020202020204" pitchFamily="34" charset="0"/>
                <a:ea typeface="Times New Roman" panose="02020603050405020304" pitchFamily="18" charset="0"/>
                <a:cs typeface="Aptos" panose="020B0004020202020204" pitchFamily="34" charset="0"/>
              </a:rPr>
              <a:t>et of task-specific models with ability to call other functional blocks e.g. Chain of Thought (</a:t>
            </a:r>
            <a:r>
              <a:rPr lang="en-US" sz="1600" err="1">
                <a:effectLst/>
                <a:latin typeface="Aptos" panose="020B0004020202020204" pitchFamily="34" charset="0"/>
                <a:ea typeface="Times New Roman" panose="02020603050405020304" pitchFamily="18" charset="0"/>
                <a:cs typeface="Aptos" panose="020B0004020202020204" pitchFamily="34" charset="0"/>
              </a:rPr>
              <a:t>CoT</a:t>
            </a:r>
            <a:r>
              <a:rPr lang="en-US" sz="1600">
                <a:effectLst/>
                <a:latin typeface="Aptos" panose="020B0004020202020204" pitchFamily="34" charset="0"/>
                <a:ea typeface="Times New Roman" panose="02020603050405020304" pitchFamily="18" charset="0"/>
                <a:cs typeface="Aptos" panose="020B0004020202020204" pitchFamily="34" charset="0"/>
              </a:rPr>
              <a:t>) </a:t>
            </a:r>
            <a:r>
              <a:rPr lang="en-US" sz="1600">
                <a:latin typeface="Aptos" panose="020B0004020202020204" pitchFamily="34" charset="0"/>
                <a:ea typeface="Times New Roman" panose="02020603050405020304" pitchFamily="18" charset="0"/>
                <a:cs typeface="Aptos" panose="020B0004020202020204" pitchFamily="34" charset="0"/>
              </a:rPr>
              <a:t>and other agents.</a:t>
            </a:r>
            <a:endParaRPr lang="en-US" sz="1600"/>
          </a:p>
        </p:txBody>
      </p:sp>
      <p:sp>
        <p:nvSpPr>
          <p:cNvPr id="42" name="TextBox 41">
            <a:extLst>
              <a:ext uri="{FF2B5EF4-FFF2-40B4-BE49-F238E27FC236}">
                <a16:creationId xmlns:a16="http://schemas.microsoft.com/office/drawing/2014/main" id="{898D593E-B203-BB5A-ABAE-D4D54AD4EE49}"/>
              </a:ext>
            </a:extLst>
          </p:cNvPr>
          <p:cNvSpPr txBox="1"/>
          <p:nvPr/>
        </p:nvSpPr>
        <p:spPr>
          <a:xfrm>
            <a:off x="7799480" y="3738010"/>
            <a:ext cx="4249337" cy="830997"/>
          </a:xfrm>
          <a:prstGeom prst="rect">
            <a:avLst/>
          </a:prstGeom>
          <a:noFill/>
        </p:spPr>
        <p:txBody>
          <a:bodyPr wrap="square">
            <a:spAutoFit/>
          </a:bodyPr>
          <a:lstStyle/>
          <a:p>
            <a:r>
              <a:rPr lang="en-US" sz="1600">
                <a:solidFill>
                  <a:schemeClr val="tx1">
                    <a:lumMod val="50000"/>
                  </a:schemeClr>
                </a:solidFill>
                <a:latin typeface="Aptos" panose="020B0004020202020204" pitchFamily="34" charset="0"/>
                <a:ea typeface="Times New Roman" panose="02020603050405020304" pitchFamily="18" charset="0"/>
                <a:cs typeface="Aptos" panose="020B0004020202020204" pitchFamily="34" charset="0"/>
              </a:rPr>
              <a:t>Proactive A</a:t>
            </a:r>
            <a:r>
              <a:rPr lang="en-US" sz="1600">
                <a:solidFill>
                  <a:schemeClr val="tx1">
                    <a:lumMod val="50000"/>
                  </a:schemeClr>
                </a:solidFill>
                <a:effectLst/>
                <a:latin typeface="Aptos" panose="020B0004020202020204" pitchFamily="34" charset="0"/>
                <a:ea typeface="Times New Roman" panose="02020603050405020304" pitchFamily="18" charset="0"/>
                <a:cs typeface="Aptos" panose="020B0004020202020204" pitchFamily="34" charset="0"/>
              </a:rPr>
              <a:t>utonomy to define its strategy, plan and sequence of dynamic activations to achieve the goal. </a:t>
            </a:r>
            <a:endParaRPr lang="en-US" sz="1600">
              <a:solidFill>
                <a:schemeClr val="tx1">
                  <a:lumMod val="50000"/>
                </a:schemeClr>
              </a:solidFill>
            </a:endParaRPr>
          </a:p>
        </p:txBody>
      </p:sp>
      <p:sp>
        <p:nvSpPr>
          <p:cNvPr id="44" name="TextBox 43">
            <a:extLst>
              <a:ext uri="{FF2B5EF4-FFF2-40B4-BE49-F238E27FC236}">
                <a16:creationId xmlns:a16="http://schemas.microsoft.com/office/drawing/2014/main" id="{2E11CFC6-716D-44AF-225F-169E65BA4AA6}"/>
              </a:ext>
            </a:extLst>
          </p:cNvPr>
          <p:cNvSpPr txBox="1"/>
          <p:nvPr/>
        </p:nvSpPr>
        <p:spPr>
          <a:xfrm>
            <a:off x="7859216" y="4874841"/>
            <a:ext cx="4298516" cy="830997"/>
          </a:xfrm>
          <a:prstGeom prst="rect">
            <a:avLst/>
          </a:prstGeom>
          <a:noFill/>
        </p:spPr>
        <p:txBody>
          <a:bodyPr wrap="square">
            <a:spAutoFit/>
          </a:bodyPr>
          <a:lstStyle/>
          <a:p>
            <a:r>
              <a:rPr lang="en-US" sz="1600">
                <a:solidFill>
                  <a:schemeClr val="tx1">
                    <a:lumMod val="50000"/>
                  </a:schemeClr>
                </a:solidFill>
                <a:effectLst/>
                <a:latin typeface="Aptos" panose="020B0004020202020204" pitchFamily="34" charset="0"/>
                <a:ea typeface="Times New Roman" panose="02020603050405020304" pitchFamily="18" charset="0"/>
                <a:cs typeface="Aptos" panose="020B0004020202020204" pitchFamily="34" charset="0"/>
              </a:rPr>
              <a:t>AI systems utilize significant amount of compute to iterate and create better solutions during inference. “System 2/slow” thinking</a:t>
            </a:r>
            <a:endParaRPr lang="en-US" sz="1600">
              <a:solidFill>
                <a:schemeClr val="tx1">
                  <a:lumMod val="50000"/>
                </a:schemeClr>
              </a:solidFill>
            </a:endParaRPr>
          </a:p>
        </p:txBody>
      </p:sp>
      <p:pic>
        <p:nvPicPr>
          <p:cNvPr id="1026" name="Picture 2" descr="Thinking, Fast and Slow - Books of Titans">
            <a:extLst>
              <a:ext uri="{FF2B5EF4-FFF2-40B4-BE49-F238E27FC236}">
                <a16:creationId xmlns:a16="http://schemas.microsoft.com/office/drawing/2014/main" id="{60155F8E-7098-1012-1ED2-EA4A3F355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566" y="4851998"/>
            <a:ext cx="828706" cy="123405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3BBDE8EC-CE5D-66CB-1709-334DFACC6E69}"/>
              </a:ext>
            </a:extLst>
          </p:cNvPr>
          <p:cNvSpPr txBox="1"/>
          <p:nvPr/>
        </p:nvSpPr>
        <p:spPr>
          <a:xfrm>
            <a:off x="1017022" y="6295615"/>
            <a:ext cx="1858297" cy="461665"/>
          </a:xfrm>
          <a:prstGeom prst="rect">
            <a:avLst/>
          </a:prstGeom>
          <a:noFill/>
        </p:spPr>
        <p:txBody>
          <a:bodyPr wrap="square" rtlCol="0">
            <a:spAutoFit/>
          </a:bodyPr>
          <a:lstStyle/>
          <a:p>
            <a:pPr algn="ctr"/>
            <a:r>
              <a:rPr lang="en-US" sz="2400" b="1"/>
              <a:t>Circa 2023</a:t>
            </a:r>
          </a:p>
        </p:txBody>
      </p:sp>
      <p:cxnSp>
        <p:nvCxnSpPr>
          <p:cNvPr id="47" name="Straight Arrow Connector 46">
            <a:extLst>
              <a:ext uri="{FF2B5EF4-FFF2-40B4-BE49-F238E27FC236}">
                <a16:creationId xmlns:a16="http://schemas.microsoft.com/office/drawing/2014/main" id="{1D3AAE1A-773C-14EA-165C-2EEA1A03C4DF}"/>
              </a:ext>
            </a:extLst>
          </p:cNvPr>
          <p:cNvCxnSpPr>
            <a:cxnSpLocks/>
            <a:stCxn id="45" idx="3"/>
            <a:endCxn id="48" idx="1"/>
          </p:cNvCxnSpPr>
          <p:nvPr/>
        </p:nvCxnSpPr>
        <p:spPr>
          <a:xfrm>
            <a:off x="2875319" y="6526448"/>
            <a:ext cx="1327971" cy="12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DF6B096B-C8C8-B718-0DE5-EC1F7E6B45A3}"/>
              </a:ext>
            </a:extLst>
          </p:cNvPr>
          <p:cNvSpPr txBox="1"/>
          <p:nvPr/>
        </p:nvSpPr>
        <p:spPr>
          <a:xfrm>
            <a:off x="4203290" y="6308417"/>
            <a:ext cx="1858297" cy="461665"/>
          </a:xfrm>
          <a:prstGeom prst="rect">
            <a:avLst/>
          </a:prstGeom>
          <a:noFill/>
        </p:spPr>
        <p:txBody>
          <a:bodyPr wrap="square" rtlCol="0">
            <a:spAutoFit/>
          </a:bodyPr>
          <a:lstStyle/>
          <a:p>
            <a:pPr algn="ctr"/>
            <a:r>
              <a:rPr lang="en-US" sz="2400" b="1"/>
              <a:t>Circa 2025+</a:t>
            </a:r>
          </a:p>
        </p:txBody>
      </p:sp>
      <p:cxnSp>
        <p:nvCxnSpPr>
          <p:cNvPr id="53" name="Straight Connector 52">
            <a:extLst>
              <a:ext uri="{FF2B5EF4-FFF2-40B4-BE49-F238E27FC236}">
                <a16:creationId xmlns:a16="http://schemas.microsoft.com/office/drawing/2014/main" id="{6C567B25-F5EF-C5E1-8EE2-3E92C8093EB7}"/>
              </a:ext>
            </a:extLst>
          </p:cNvPr>
          <p:cNvCxnSpPr>
            <a:cxnSpLocks/>
          </p:cNvCxnSpPr>
          <p:nvPr/>
        </p:nvCxnSpPr>
        <p:spPr>
          <a:xfrm>
            <a:off x="4231777" y="6109114"/>
            <a:ext cx="778133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3780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CDB1977-9BAC-A21C-6435-68EAD24FE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A3C82-504D-36D9-4E47-8CBC2D4815CD}"/>
              </a:ext>
            </a:extLst>
          </p:cNvPr>
          <p:cNvSpPr>
            <a:spLocks noGrp="1"/>
          </p:cNvSpPr>
          <p:nvPr>
            <p:ph type="title"/>
          </p:nvPr>
        </p:nvSpPr>
        <p:spPr/>
        <p:txBody>
          <a:bodyPr anchor="b">
            <a:normAutofit/>
          </a:bodyPr>
          <a:lstStyle/>
          <a:p>
            <a:r>
              <a:rPr lang="en-US"/>
              <a:t>Mixture of Experts (</a:t>
            </a:r>
            <a:r>
              <a:rPr lang="en-US" err="1"/>
              <a:t>MoE</a:t>
            </a:r>
            <a:r>
              <a:rPr lang="en-US"/>
              <a:t>) to the Nth degree</a:t>
            </a:r>
          </a:p>
        </p:txBody>
      </p:sp>
      <p:sp>
        <p:nvSpPr>
          <p:cNvPr id="3" name="Content Placeholder 2">
            <a:extLst>
              <a:ext uri="{FF2B5EF4-FFF2-40B4-BE49-F238E27FC236}">
                <a16:creationId xmlns:a16="http://schemas.microsoft.com/office/drawing/2014/main" id="{11EDD162-E6A4-F7F0-81C1-794D3152DA27}"/>
              </a:ext>
            </a:extLst>
          </p:cNvPr>
          <p:cNvSpPr>
            <a:spLocks noGrp="1"/>
          </p:cNvSpPr>
          <p:nvPr>
            <p:ph sz="half" idx="1"/>
          </p:nvPr>
        </p:nvSpPr>
        <p:spPr>
          <a:xfrm>
            <a:off x="463129" y="1289573"/>
            <a:ext cx="4968868" cy="1267109"/>
          </a:xfrm>
        </p:spPr>
        <p:txBody>
          <a:bodyPr vert="horz" lIns="0" tIns="0" rIns="0" bIns="0" rtlCol="0" anchor="t">
            <a:normAutofit/>
          </a:bodyPr>
          <a:lstStyle/>
          <a:p>
            <a:r>
              <a:rPr lang="en-US" err="1"/>
              <a:t>Mixtral</a:t>
            </a:r>
            <a:r>
              <a:rPr lang="en-US"/>
              <a:t> 8x </a:t>
            </a:r>
            <a:r>
              <a:rPr lang="en-US" err="1"/>
              <a:t>MoE</a:t>
            </a:r>
            <a:endParaRPr lang="en-US"/>
          </a:p>
          <a:p>
            <a:pPr lvl="1"/>
            <a:r>
              <a:rPr lang="en-US"/>
              <a:t>8x 7B params (~13B active)</a:t>
            </a:r>
          </a:p>
          <a:p>
            <a:pPr lvl="1"/>
            <a:r>
              <a:rPr lang="en-US"/>
              <a:t>8x 22B params (~40B active)</a:t>
            </a:r>
          </a:p>
          <a:p>
            <a:pPr marL="462280" lvl="1" indent="0">
              <a:buNone/>
            </a:pPr>
            <a:endParaRPr lang="en-US"/>
          </a:p>
          <a:p>
            <a:endParaRPr lang="en-US"/>
          </a:p>
        </p:txBody>
      </p:sp>
      <p:pic>
        <p:nvPicPr>
          <p:cNvPr id="1026" name="Picture 2">
            <a:extLst>
              <a:ext uri="{FF2B5EF4-FFF2-40B4-BE49-F238E27FC236}">
                <a16:creationId xmlns:a16="http://schemas.microsoft.com/office/drawing/2014/main" id="{67E3B1FD-957B-DE83-C8F0-4916E2F8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159" y="3230189"/>
            <a:ext cx="5608044" cy="3139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83671B-DC9C-4D48-D746-90CF20433841}"/>
              </a:ext>
            </a:extLst>
          </p:cNvPr>
          <p:cNvPicPr>
            <a:picLocks noChangeAspect="1"/>
          </p:cNvPicPr>
          <p:nvPr/>
        </p:nvPicPr>
        <p:blipFill>
          <a:blip r:embed="rId4"/>
          <a:stretch>
            <a:fillRect/>
          </a:stretch>
        </p:blipFill>
        <p:spPr>
          <a:xfrm>
            <a:off x="7334055" y="1144302"/>
            <a:ext cx="3214540" cy="2021866"/>
          </a:xfrm>
          <a:prstGeom prst="rect">
            <a:avLst/>
          </a:prstGeom>
        </p:spPr>
      </p:pic>
      <p:sp>
        <p:nvSpPr>
          <p:cNvPr id="4" name="Content Placeholder 2">
            <a:extLst>
              <a:ext uri="{FF2B5EF4-FFF2-40B4-BE49-F238E27FC236}">
                <a16:creationId xmlns:a16="http://schemas.microsoft.com/office/drawing/2014/main" id="{C1B5DEAC-4EBE-1321-7252-78E4A7415D46}"/>
              </a:ext>
            </a:extLst>
          </p:cNvPr>
          <p:cNvSpPr txBox="1">
            <a:spLocks/>
          </p:cNvSpPr>
          <p:nvPr/>
        </p:nvSpPr>
        <p:spPr>
          <a:xfrm>
            <a:off x="463129" y="2979020"/>
            <a:ext cx="4968868" cy="3878980"/>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DeepSeek-R1 </a:t>
            </a:r>
            <a:r>
              <a:rPr lang="en-US" err="1">
                <a:sym typeface="Wingdings" pitchFamily="2" charset="2"/>
              </a:rPr>
              <a:t>MoE</a:t>
            </a:r>
            <a:r>
              <a:rPr lang="en-US">
                <a:sym typeface="Wingdings" pitchFamily="2" charset="2"/>
              </a:rPr>
              <a:t>:</a:t>
            </a:r>
          </a:p>
          <a:p>
            <a:pPr lvl="1" indent="-223520"/>
            <a:r>
              <a:rPr lang="en-US"/>
              <a:t>Overall 671B params</a:t>
            </a:r>
          </a:p>
          <a:p>
            <a:pPr lvl="1" indent="-223520"/>
            <a:r>
              <a:rPr lang="en-US"/>
              <a:t>8 out of </a:t>
            </a:r>
            <a:r>
              <a:rPr lang="en-US" b="1"/>
              <a:t>256 experts active; </a:t>
            </a:r>
            <a:r>
              <a:rPr lang="en-US"/>
              <a:t> </a:t>
            </a:r>
          </a:p>
          <a:p>
            <a:pPr lvl="1" indent="-223520"/>
            <a:r>
              <a:rPr lang="en-US"/>
              <a:t>37 B active parameters  </a:t>
            </a:r>
          </a:p>
          <a:p>
            <a:r>
              <a:rPr lang="en-US"/>
              <a:t>R1 – competitive and efficient</a:t>
            </a:r>
          </a:p>
          <a:p>
            <a:pPr lvl="1" indent="-223520"/>
            <a:r>
              <a:rPr lang="en-US"/>
              <a:t>Highly efficient compute</a:t>
            </a:r>
          </a:p>
          <a:p>
            <a:pPr lvl="1" indent="-223520"/>
            <a:r>
              <a:rPr lang="en-US"/>
              <a:t>Exceptional at reasoning tasks. </a:t>
            </a:r>
          </a:p>
          <a:p>
            <a:pPr lvl="1" indent="-223520"/>
            <a:r>
              <a:rPr lang="en-US"/>
              <a:t>Evolved Capabilities like "aha" moments. </a:t>
            </a:r>
          </a:p>
          <a:p>
            <a:pPr marL="0" indent="0">
              <a:buFont typeface="IntelOne Display Regular" panose="020B0503020203020204" pitchFamily="34" charset="0"/>
              <a:buNone/>
            </a:pPr>
            <a:endParaRPr lang="en-US"/>
          </a:p>
          <a:p>
            <a:pPr lvl="1" indent="-223520"/>
            <a:endParaRPr lang="en-US"/>
          </a:p>
          <a:p>
            <a:endParaRPr lang="en-US"/>
          </a:p>
        </p:txBody>
      </p:sp>
    </p:spTree>
    <p:extLst>
      <p:ext uri="{BB962C8B-B14F-4D97-AF65-F5344CB8AC3E}">
        <p14:creationId xmlns:p14="http://schemas.microsoft.com/office/powerpoint/2010/main" val="41861321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CDE6-DD9D-E2DB-D620-40B4BA3FEADD}"/>
              </a:ext>
            </a:extLst>
          </p:cNvPr>
          <p:cNvSpPr>
            <a:spLocks noGrp="1"/>
          </p:cNvSpPr>
          <p:nvPr>
            <p:ph type="title"/>
          </p:nvPr>
        </p:nvSpPr>
        <p:spPr/>
        <p:txBody>
          <a:bodyPr/>
          <a:lstStyle/>
          <a:p>
            <a:r>
              <a:rPr lang="en-US"/>
              <a:t>Retrieval / Tools / Sub-function activation</a:t>
            </a:r>
          </a:p>
        </p:txBody>
      </p:sp>
      <p:pic>
        <p:nvPicPr>
          <p:cNvPr id="4" name="Picture 3">
            <a:extLst>
              <a:ext uri="{FF2B5EF4-FFF2-40B4-BE49-F238E27FC236}">
                <a16:creationId xmlns:a16="http://schemas.microsoft.com/office/drawing/2014/main" id="{62DCA463-3086-A937-9EA1-BBCBA2872179}"/>
              </a:ext>
            </a:extLst>
          </p:cNvPr>
          <p:cNvPicPr>
            <a:picLocks noChangeAspect="1"/>
          </p:cNvPicPr>
          <p:nvPr/>
        </p:nvPicPr>
        <p:blipFill>
          <a:blip r:embed="rId2"/>
          <a:srcRect t="19988" r="53162" b="18614"/>
          <a:stretch/>
        </p:blipFill>
        <p:spPr>
          <a:xfrm>
            <a:off x="6744050" y="2470571"/>
            <a:ext cx="4282911" cy="3157980"/>
          </a:xfrm>
          <a:prstGeom prst="rect">
            <a:avLst/>
          </a:prstGeom>
        </p:spPr>
      </p:pic>
      <p:pic>
        <p:nvPicPr>
          <p:cNvPr id="6" name="Picture 5">
            <a:extLst>
              <a:ext uri="{FF2B5EF4-FFF2-40B4-BE49-F238E27FC236}">
                <a16:creationId xmlns:a16="http://schemas.microsoft.com/office/drawing/2014/main" id="{72636ECE-F70E-C63F-884D-BD252CAFCF3D}"/>
              </a:ext>
            </a:extLst>
          </p:cNvPr>
          <p:cNvPicPr>
            <a:picLocks noChangeAspect="1"/>
          </p:cNvPicPr>
          <p:nvPr/>
        </p:nvPicPr>
        <p:blipFill>
          <a:blip r:embed="rId3"/>
          <a:srcRect b="57866"/>
          <a:stretch/>
        </p:blipFill>
        <p:spPr>
          <a:xfrm>
            <a:off x="706231" y="2425770"/>
            <a:ext cx="4887006" cy="881033"/>
          </a:xfrm>
          <a:prstGeom prst="rect">
            <a:avLst/>
          </a:prstGeom>
        </p:spPr>
      </p:pic>
      <p:pic>
        <p:nvPicPr>
          <p:cNvPr id="7" name="Picture 6">
            <a:extLst>
              <a:ext uri="{FF2B5EF4-FFF2-40B4-BE49-F238E27FC236}">
                <a16:creationId xmlns:a16="http://schemas.microsoft.com/office/drawing/2014/main" id="{0AC44431-52CB-EBF2-32FF-53D2CFB7FB9B}"/>
              </a:ext>
            </a:extLst>
          </p:cNvPr>
          <p:cNvPicPr>
            <a:picLocks noChangeAspect="1"/>
          </p:cNvPicPr>
          <p:nvPr/>
        </p:nvPicPr>
        <p:blipFill>
          <a:blip r:embed="rId4"/>
          <a:srcRect t="42623"/>
          <a:stretch/>
        </p:blipFill>
        <p:spPr>
          <a:xfrm>
            <a:off x="802973" y="3551198"/>
            <a:ext cx="4889416" cy="1199822"/>
          </a:xfrm>
          <a:prstGeom prst="rect">
            <a:avLst/>
          </a:prstGeom>
        </p:spPr>
      </p:pic>
      <p:sp>
        <p:nvSpPr>
          <p:cNvPr id="8" name="Content Placeholder 2">
            <a:extLst>
              <a:ext uri="{FF2B5EF4-FFF2-40B4-BE49-F238E27FC236}">
                <a16:creationId xmlns:a16="http://schemas.microsoft.com/office/drawing/2014/main" id="{D77B9D7F-E8FD-E5BA-C76E-C36FA66FE299}"/>
              </a:ext>
            </a:extLst>
          </p:cNvPr>
          <p:cNvSpPr txBox="1">
            <a:spLocks/>
          </p:cNvSpPr>
          <p:nvPr/>
        </p:nvSpPr>
        <p:spPr>
          <a:xfrm>
            <a:off x="1961003" y="1968799"/>
            <a:ext cx="1983036" cy="456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IntelOne Display Regular" panose="020B0503020203020204" pitchFamily="34" charset="0"/>
              <a:buNone/>
            </a:pPr>
            <a:r>
              <a:rPr lang="en-US" sz="2400"/>
              <a:t>ChatGPT 3.5 </a:t>
            </a:r>
          </a:p>
        </p:txBody>
      </p:sp>
      <p:sp>
        <p:nvSpPr>
          <p:cNvPr id="9" name="Rectangle: Rounded Corners 8">
            <a:extLst>
              <a:ext uri="{FF2B5EF4-FFF2-40B4-BE49-F238E27FC236}">
                <a16:creationId xmlns:a16="http://schemas.microsoft.com/office/drawing/2014/main" id="{5450DA20-CD55-FC86-93FD-C4AB333C6083}"/>
              </a:ext>
            </a:extLst>
          </p:cNvPr>
          <p:cNvSpPr/>
          <p:nvPr/>
        </p:nvSpPr>
        <p:spPr>
          <a:xfrm>
            <a:off x="1165039" y="1270749"/>
            <a:ext cx="5535057" cy="1199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A74C74-E067-388F-4E82-B3E5EB03C3D4}"/>
              </a:ext>
            </a:extLst>
          </p:cNvPr>
          <p:cNvSpPr>
            <a:spLocks noGrp="1"/>
          </p:cNvSpPr>
          <p:nvPr>
            <p:ph idx="1"/>
          </p:nvPr>
        </p:nvSpPr>
        <p:spPr>
          <a:xfrm>
            <a:off x="382205" y="1586429"/>
            <a:ext cx="5535058" cy="584115"/>
          </a:xfrm>
        </p:spPr>
        <p:txBody>
          <a:bodyPr>
            <a:normAutofit/>
          </a:bodyPr>
          <a:lstStyle/>
          <a:p>
            <a:pPr marL="0" indent="0">
              <a:buNone/>
            </a:pPr>
            <a:r>
              <a:rPr lang="en-US" sz="2400" b="1"/>
              <a:t>Retrieval Augmented Generation (RAG)</a:t>
            </a:r>
          </a:p>
        </p:txBody>
      </p:sp>
      <p:sp>
        <p:nvSpPr>
          <p:cNvPr id="10" name="TextBox 9">
            <a:extLst>
              <a:ext uri="{FF2B5EF4-FFF2-40B4-BE49-F238E27FC236}">
                <a16:creationId xmlns:a16="http://schemas.microsoft.com/office/drawing/2014/main" id="{B07E09CB-E950-09F2-97A4-23A4FC82628C}"/>
              </a:ext>
            </a:extLst>
          </p:cNvPr>
          <p:cNvSpPr txBox="1"/>
          <p:nvPr/>
        </p:nvSpPr>
        <p:spPr>
          <a:xfrm>
            <a:off x="6744050" y="1540217"/>
            <a:ext cx="4562467" cy="461665"/>
          </a:xfrm>
          <a:prstGeom prst="rect">
            <a:avLst/>
          </a:prstGeom>
          <a:noFill/>
        </p:spPr>
        <p:txBody>
          <a:bodyPr wrap="none" rtlCol="0">
            <a:spAutoFit/>
          </a:bodyPr>
          <a:lstStyle/>
          <a:p>
            <a:r>
              <a:rPr lang="en-US" sz="2400"/>
              <a:t>Multiple Tools/models activation </a:t>
            </a:r>
          </a:p>
        </p:txBody>
      </p:sp>
    </p:spTree>
    <p:extLst>
      <p:ext uri="{BB962C8B-B14F-4D97-AF65-F5344CB8AC3E}">
        <p14:creationId xmlns:p14="http://schemas.microsoft.com/office/powerpoint/2010/main" val="11864724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19A3-4049-F5F8-6EBA-582AB178C62C}"/>
              </a:ext>
            </a:extLst>
          </p:cNvPr>
          <p:cNvSpPr>
            <a:spLocks noGrp="1"/>
          </p:cNvSpPr>
          <p:nvPr>
            <p:ph type="title"/>
          </p:nvPr>
        </p:nvSpPr>
        <p:spPr/>
        <p:txBody>
          <a:bodyPr>
            <a:normAutofit/>
          </a:bodyPr>
          <a:lstStyle/>
          <a:p>
            <a:r>
              <a:rPr lang="en-US" sz="3200"/>
              <a:t>Model Context Protocol (MCP) Open-Source Standard</a:t>
            </a:r>
          </a:p>
        </p:txBody>
      </p:sp>
      <p:sp>
        <p:nvSpPr>
          <p:cNvPr id="3" name="Content Placeholder 2">
            <a:extLst>
              <a:ext uri="{FF2B5EF4-FFF2-40B4-BE49-F238E27FC236}">
                <a16:creationId xmlns:a16="http://schemas.microsoft.com/office/drawing/2014/main" id="{472DCCDD-DA37-BFB8-7597-433A6B8CC6EA}"/>
              </a:ext>
            </a:extLst>
          </p:cNvPr>
          <p:cNvSpPr>
            <a:spLocks noGrp="1"/>
          </p:cNvSpPr>
          <p:nvPr>
            <p:ph idx="1"/>
          </p:nvPr>
        </p:nvSpPr>
        <p:spPr>
          <a:xfrm>
            <a:off x="381000" y="2535810"/>
            <a:ext cx="3132332" cy="3641154"/>
          </a:xfrm>
        </p:spPr>
        <p:txBody>
          <a:bodyPr/>
          <a:lstStyle/>
          <a:p>
            <a:r>
              <a:rPr lang="en-US"/>
              <a:t>Intro by Anthropic Nov 2024</a:t>
            </a:r>
          </a:p>
          <a:p>
            <a:r>
              <a:rPr lang="en-US"/>
              <a:t>Standard API for tools, resources and prompts</a:t>
            </a:r>
          </a:p>
        </p:txBody>
      </p:sp>
      <p:pic>
        <p:nvPicPr>
          <p:cNvPr id="4" name="Picture 3">
            <a:extLst>
              <a:ext uri="{FF2B5EF4-FFF2-40B4-BE49-F238E27FC236}">
                <a16:creationId xmlns:a16="http://schemas.microsoft.com/office/drawing/2014/main" id="{EC57B1CA-AB38-AD90-FAE8-CD8B04D11205}"/>
              </a:ext>
            </a:extLst>
          </p:cNvPr>
          <p:cNvPicPr>
            <a:picLocks noChangeAspect="1"/>
          </p:cNvPicPr>
          <p:nvPr/>
        </p:nvPicPr>
        <p:blipFill>
          <a:blip r:embed="rId2"/>
          <a:srcRect t="10970"/>
          <a:stretch/>
        </p:blipFill>
        <p:spPr>
          <a:xfrm>
            <a:off x="3513332" y="1960774"/>
            <a:ext cx="8197731" cy="4105351"/>
          </a:xfrm>
          <a:prstGeom prst="rect">
            <a:avLst/>
          </a:prstGeom>
        </p:spPr>
      </p:pic>
      <p:sp>
        <p:nvSpPr>
          <p:cNvPr id="5" name="TextBox 4">
            <a:extLst>
              <a:ext uri="{FF2B5EF4-FFF2-40B4-BE49-F238E27FC236}">
                <a16:creationId xmlns:a16="http://schemas.microsoft.com/office/drawing/2014/main" id="{256DFC18-D92A-7916-9A71-63BD9763F86D}"/>
              </a:ext>
            </a:extLst>
          </p:cNvPr>
          <p:cNvSpPr txBox="1"/>
          <p:nvPr/>
        </p:nvSpPr>
        <p:spPr>
          <a:xfrm>
            <a:off x="8325201" y="6242340"/>
            <a:ext cx="3385863" cy="261610"/>
          </a:xfrm>
          <a:prstGeom prst="rect">
            <a:avLst/>
          </a:prstGeom>
          <a:noFill/>
        </p:spPr>
        <p:txBody>
          <a:bodyPr wrap="none" rtlCol="0">
            <a:spAutoFit/>
          </a:bodyPr>
          <a:lstStyle/>
          <a:p>
            <a:r>
              <a:rPr lang="en-US" sz="1100"/>
              <a:t>Source - </a:t>
            </a:r>
            <a:r>
              <a:rPr lang="en-US" sz="1100">
                <a:hlinkClick r:id="rId3"/>
              </a:rPr>
              <a:t>https://www.descope.com/learn/post/mcp</a:t>
            </a:r>
            <a:r>
              <a:rPr lang="en-US" sz="1100"/>
              <a:t>  </a:t>
            </a:r>
          </a:p>
        </p:txBody>
      </p:sp>
    </p:spTree>
    <p:extLst>
      <p:ext uri="{BB962C8B-B14F-4D97-AF65-F5344CB8AC3E}">
        <p14:creationId xmlns:p14="http://schemas.microsoft.com/office/powerpoint/2010/main" val="10491584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613D-3E27-80A4-B4BF-F11FD4367686}"/>
              </a:ext>
            </a:extLst>
          </p:cNvPr>
          <p:cNvSpPr>
            <a:spLocks noGrp="1"/>
          </p:cNvSpPr>
          <p:nvPr>
            <p:ph type="title"/>
          </p:nvPr>
        </p:nvSpPr>
        <p:spPr/>
        <p:txBody>
          <a:bodyPr/>
          <a:lstStyle/>
          <a:p>
            <a:r>
              <a:rPr lang="en-US"/>
              <a:t>Agent-to-Agent (A2A) Communication </a:t>
            </a:r>
          </a:p>
        </p:txBody>
      </p:sp>
      <p:pic>
        <p:nvPicPr>
          <p:cNvPr id="4" name="Picture 3">
            <a:extLst>
              <a:ext uri="{FF2B5EF4-FFF2-40B4-BE49-F238E27FC236}">
                <a16:creationId xmlns:a16="http://schemas.microsoft.com/office/drawing/2014/main" id="{C8378D93-E481-4F88-345E-8D915D4EB39E}"/>
              </a:ext>
            </a:extLst>
          </p:cNvPr>
          <p:cNvPicPr>
            <a:picLocks noChangeAspect="1"/>
          </p:cNvPicPr>
          <p:nvPr/>
        </p:nvPicPr>
        <p:blipFill>
          <a:blip r:embed="rId2"/>
          <a:stretch>
            <a:fillRect/>
          </a:stretch>
        </p:blipFill>
        <p:spPr>
          <a:xfrm>
            <a:off x="4605049" y="1242952"/>
            <a:ext cx="6345717" cy="4734107"/>
          </a:xfrm>
          <a:prstGeom prst="rect">
            <a:avLst/>
          </a:prstGeom>
        </p:spPr>
      </p:pic>
      <p:sp>
        <p:nvSpPr>
          <p:cNvPr id="6" name="Content Placeholder 5">
            <a:extLst>
              <a:ext uri="{FF2B5EF4-FFF2-40B4-BE49-F238E27FC236}">
                <a16:creationId xmlns:a16="http://schemas.microsoft.com/office/drawing/2014/main" id="{089B9172-69AA-FE3B-D6F1-04FC565E71A0}"/>
              </a:ext>
            </a:extLst>
          </p:cNvPr>
          <p:cNvSpPr>
            <a:spLocks noGrp="1"/>
          </p:cNvSpPr>
          <p:nvPr>
            <p:ph idx="1"/>
          </p:nvPr>
        </p:nvSpPr>
        <p:spPr>
          <a:xfrm>
            <a:off x="254305" y="2442774"/>
            <a:ext cx="4477439" cy="1476481"/>
          </a:xfrm>
        </p:spPr>
        <p:txBody>
          <a:bodyPr/>
          <a:lstStyle/>
          <a:p>
            <a:pPr marL="0" indent="0">
              <a:buNone/>
            </a:pPr>
            <a:r>
              <a:rPr lang="en-US"/>
              <a:t>Lateral communication – enables “community” of collaborating AI agents</a:t>
            </a:r>
          </a:p>
        </p:txBody>
      </p:sp>
      <p:sp>
        <p:nvSpPr>
          <p:cNvPr id="7" name="TextBox 6">
            <a:extLst>
              <a:ext uri="{FF2B5EF4-FFF2-40B4-BE49-F238E27FC236}">
                <a16:creationId xmlns:a16="http://schemas.microsoft.com/office/drawing/2014/main" id="{E413B843-C673-60D4-6CC5-44929FD509E0}"/>
              </a:ext>
            </a:extLst>
          </p:cNvPr>
          <p:cNvSpPr txBox="1"/>
          <p:nvPr/>
        </p:nvSpPr>
        <p:spPr>
          <a:xfrm>
            <a:off x="10873989" y="6069044"/>
            <a:ext cx="753732" cy="307777"/>
          </a:xfrm>
          <a:prstGeom prst="rect">
            <a:avLst/>
          </a:prstGeom>
          <a:noFill/>
        </p:spPr>
        <p:txBody>
          <a:bodyPr wrap="none" rtlCol="0">
            <a:spAutoFit/>
          </a:bodyPr>
          <a:lstStyle/>
          <a:p>
            <a:r>
              <a:rPr lang="en-US" sz="1400">
                <a:hlinkClick r:id="rId3"/>
              </a:rPr>
              <a:t>Source</a:t>
            </a:r>
            <a:endParaRPr lang="en-US" sz="1400"/>
          </a:p>
        </p:txBody>
      </p:sp>
    </p:spTree>
    <p:extLst>
      <p:ext uri="{BB962C8B-B14F-4D97-AF65-F5344CB8AC3E}">
        <p14:creationId xmlns:p14="http://schemas.microsoft.com/office/powerpoint/2010/main" val="25231648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BC2FB-B8BB-17C2-0D87-746D769274A5}"/>
              </a:ext>
            </a:extLst>
          </p:cNvPr>
          <p:cNvSpPr>
            <a:spLocks noGrp="1"/>
          </p:cNvSpPr>
          <p:nvPr>
            <p:ph type="title"/>
          </p:nvPr>
        </p:nvSpPr>
        <p:spPr/>
        <p:txBody>
          <a:bodyPr>
            <a:normAutofit/>
          </a:bodyPr>
          <a:lstStyle/>
          <a:p>
            <a:r>
              <a:rPr lang="en-US" sz="3200"/>
              <a:t>Agent-native Solution Stacks (e.g., Google </a:t>
            </a:r>
            <a:r>
              <a:rPr lang="en-US" sz="3200" err="1"/>
              <a:t>AgentSpace</a:t>
            </a:r>
            <a:r>
              <a:rPr lang="en-US" sz="3200"/>
              <a:t>)</a:t>
            </a:r>
          </a:p>
        </p:txBody>
      </p:sp>
      <p:pic>
        <p:nvPicPr>
          <p:cNvPr id="5" name="Picture 4">
            <a:extLst>
              <a:ext uri="{FF2B5EF4-FFF2-40B4-BE49-F238E27FC236}">
                <a16:creationId xmlns:a16="http://schemas.microsoft.com/office/drawing/2014/main" id="{99EE3D42-7DBF-0D56-C044-0FAE758958B6}"/>
              </a:ext>
            </a:extLst>
          </p:cNvPr>
          <p:cNvPicPr>
            <a:picLocks noChangeAspect="1"/>
          </p:cNvPicPr>
          <p:nvPr/>
        </p:nvPicPr>
        <p:blipFill>
          <a:blip r:embed="rId2"/>
          <a:stretch>
            <a:fillRect/>
          </a:stretch>
        </p:blipFill>
        <p:spPr>
          <a:xfrm>
            <a:off x="2303925" y="1283497"/>
            <a:ext cx="8217183" cy="5135741"/>
          </a:xfrm>
          <a:prstGeom prst="rect">
            <a:avLst/>
          </a:prstGeom>
        </p:spPr>
      </p:pic>
      <p:sp>
        <p:nvSpPr>
          <p:cNvPr id="6" name="TextBox 5">
            <a:extLst>
              <a:ext uri="{FF2B5EF4-FFF2-40B4-BE49-F238E27FC236}">
                <a16:creationId xmlns:a16="http://schemas.microsoft.com/office/drawing/2014/main" id="{DA4F8787-58CF-A7E9-32BB-3B158B7D757D}"/>
              </a:ext>
            </a:extLst>
          </p:cNvPr>
          <p:cNvSpPr txBox="1"/>
          <p:nvPr/>
        </p:nvSpPr>
        <p:spPr>
          <a:xfrm>
            <a:off x="7502486" y="6304176"/>
            <a:ext cx="2385589" cy="307777"/>
          </a:xfrm>
          <a:prstGeom prst="rect">
            <a:avLst/>
          </a:prstGeom>
          <a:noFill/>
        </p:spPr>
        <p:txBody>
          <a:bodyPr wrap="none" rtlCol="0">
            <a:spAutoFit/>
          </a:bodyPr>
          <a:lstStyle/>
          <a:p>
            <a:r>
              <a:rPr lang="en-US" sz="1400">
                <a:hlinkClick r:id="rId3"/>
              </a:rPr>
              <a:t>Forbes: Google </a:t>
            </a:r>
            <a:r>
              <a:rPr lang="en-US" sz="1400" err="1">
                <a:hlinkClick r:id="rId3"/>
              </a:rPr>
              <a:t>Agentspace</a:t>
            </a:r>
            <a:endParaRPr lang="en-US" sz="1400"/>
          </a:p>
        </p:txBody>
      </p:sp>
    </p:spTree>
    <p:extLst>
      <p:ext uri="{BB962C8B-B14F-4D97-AF65-F5344CB8AC3E}">
        <p14:creationId xmlns:p14="http://schemas.microsoft.com/office/powerpoint/2010/main" val="1254488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647FCC8-7057-7FE3-8DE9-1D83D4998BD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E7322D0-3B1A-69A2-0EBF-CBA74A585C9A}"/>
              </a:ext>
            </a:extLst>
          </p:cNvPr>
          <p:cNvPicPr>
            <a:picLocks noChangeAspect="1"/>
          </p:cNvPicPr>
          <p:nvPr/>
        </p:nvPicPr>
        <p:blipFill>
          <a:blip r:embed="rId2"/>
          <a:stretch>
            <a:fillRect/>
          </a:stretch>
        </p:blipFill>
        <p:spPr>
          <a:xfrm>
            <a:off x="4627077" y="4980561"/>
            <a:ext cx="2925531" cy="1177137"/>
          </a:xfrm>
          <a:prstGeom prst="rect">
            <a:avLst/>
          </a:prstGeom>
        </p:spPr>
      </p:pic>
      <p:sp>
        <p:nvSpPr>
          <p:cNvPr id="2" name="Title 1">
            <a:extLst>
              <a:ext uri="{FF2B5EF4-FFF2-40B4-BE49-F238E27FC236}">
                <a16:creationId xmlns:a16="http://schemas.microsoft.com/office/drawing/2014/main" id="{428D87C6-75CE-2D1D-4ECE-716F683291E3}"/>
              </a:ext>
            </a:extLst>
          </p:cNvPr>
          <p:cNvSpPr>
            <a:spLocks noGrp="1"/>
          </p:cNvSpPr>
          <p:nvPr>
            <p:ph type="title"/>
          </p:nvPr>
        </p:nvSpPr>
        <p:spPr>
          <a:xfrm>
            <a:off x="206477" y="187432"/>
            <a:ext cx="11710220" cy="811162"/>
          </a:xfrm>
        </p:spPr>
        <p:txBody>
          <a:bodyPr>
            <a:normAutofit/>
          </a:bodyPr>
          <a:lstStyle/>
          <a:p>
            <a:r>
              <a:rPr lang="en-US" sz="3600"/>
              <a:t>Racing towards human-level (and beyond) intelligence</a:t>
            </a:r>
          </a:p>
        </p:txBody>
      </p:sp>
      <p:sp>
        <p:nvSpPr>
          <p:cNvPr id="7" name="TextBox 6">
            <a:extLst>
              <a:ext uri="{FF2B5EF4-FFF2-40B4-BE49-F238E27FC236}">
                <a16:creationId xmlns:a16="http://schemas.microsoft.com/office/drawing/2014/main" id="{AEC10904-FE61-1194-F103-1CB8D9A38AE4}"/>
              </a:ext>
            </a:extLst>
          </p:cNvPr>
          <p:cNvSpPr txBox="1"/>
          <p:nvPr/>
        </p:nvSpPr>
        <p:spPr>
          <a:xfrm>
            <a:off x="3056603" y="1345296"/>
            <a:ext cx="2719092" cy="830997"/>
          </a:xfrm>
          <a:prstGeom prst="rect">
            <a:avLst/>
          </a:prstGeom>
          <a:noFill/>
        </p:spPr>
        <p:txBody>
          <a:bodyPr wrap="square" rtlCol="0">
            <a:spAutoFit/>
          </a:bodyPr>
          <a:lstStyle/>
          <a:p>
            <a:pPr algn="ctr"/>
            <a:r>
              <a:rPr lang="en-US" sz="2400"/>
              <a:t>Excelling in Narrow Intelligence</a:t>
            </a:r>
          </a:p>
        </p:txBody>
      </p:sp>
      <p:sp>
        <p:nvSpPr>
          <p:cNvPr id="8" name="TextBox 7">
            <a:extLst>
              <a:ext uri="{FF2B5EF4-FFF2-40B4-BE49-F238E27FC236}">
                <a16:creationId xmlns:a16="http://schemas.microsoft.com/office/drawing/2014/main" id="{9CE7D004-BF0F-3623-FC90-5825C969F662}"/>
              </a:ext>
            </a:extLst>
          </p:cNvPr>
          <p:cNvSpPr txBox="1"/>
          <p:nvPr/>
        </p:nvSpPr>
        <p:spPr>
          <a:xfrm>
            <a:off x="3340412" y="2701390"/>
            <a:ext cx="2507225" cy="461665"/>
          </a:xfrm>
          <a:prstGeom prst="rect">
            <a:avLst/>
          </a:prstGeom>
          <a:noFill/>
        </p:spPr>
        <p:txBody>
          <a:bodyPr wrap="square" rtlCol="0">
            <a:spAutoFit/>
          </a:bodyPr>
          <a:lstStyle/>
          <a:p>
            <a:pPr algn="ctr"/>
            <a:r>
              <a:rPr lang="en-US" sz="2400"/>
              <a:t>Embodied AI</a:t>
            </a:r>
          </a:p>
        </p:txBody>
      </p:sp>
      <p:sp>
        <p:nvSpPr>
          <p:cNvPr id="9" name="TextBox 8">
            <a:extLst>
              <a:ext uri="{FF2B5EF4-FFF2-40B4-BE49-F238E27FC236}">
                <a16:creationId xmlns:a16="http://schemas.microsoft.com/office/drawing/2014/main" id="{CD4EDC51-0564-73A3-E35B-8B2EC2CB688C}"/>
              </a:ext>
            </a:extLst>
          </p:cNvPr>
          <p:cNvSpPr txBox="1"/>
          <p:nvPr/>
        </p:nvSpPr>
        <p:spPr>
          <a:xfrm>
            <a:off x="3338751" y="3687291"/>
            <a:ext cx="2507225" cy="461665"/>
          </a:xfrm>
          <a:prstGeom prst="rect">
            <a:avLst/>
          </a:prstGeom>
          <a:noFill/>
        </p:spPr>
        <p:txBody>
          <a:bodyPr wrap="square" rtlCol="0">
            <a:spAutoFit/>
          </a:bodyPr>
          <a:lstStyle/>
          <a:p>
            <a:pPr algn="ctr"/>
            <a:r>
              <a:rPr lang="en-US" sz="2400"/>
              <a:t>Self Evolution</a:t>
            </a:r>
          </a:p>
        </p:txBody>
      </p:sp>
      <p:sp>
        <p:nvSpPr>
          <p:cNvPr id="10" name="TextBox 9">
            <a:extLst>
              <a:ext uri="{FF2B5EF4-FFF2-40B4-BE49-F238E27FC236}">
                <a16:creationId xmlns:a16="http://schemas.microsoft.com/office/drawing/2014/main" id="{0007A87C-9B7E-22DF-A08E-13953609FBF2}"/>
              </a:ext>
            </a:extLst>
          </p:cNvPr>
          <p:cNvSpPr txBox="1"/>
          <p:nvPr/>
        </p:nvSpPr>
        <p:spPr>
          <a:xfrm>
            <a:off x="3712236" y="4874841"/>
            <a:ext cx="1406552" cy="830997"/>
          </a:xfrm>
          <a:prstGeom prst="rect">
            <a:avLst/>
          </a:prstGeom>
          <a:noFill/>
        </p:spPr>
        <p:txBody>
          <a:bodyPr wrap="square" rtlCol="0">
            <a:spAutoFit/>
          </a:bodyPr>
          <a:lstStyle/>
          <a:p>
            <a:pPr algn="ctr"/>
            <a:r>
              <a:rPr lang="en-US" sz="2400"/>
              <a:t>AGI &amp; ASI</a:t>
            </a:r>
          </a:p>
        </p:txBody>
      </p:sp>
      <p:cxnSp>
        <p:nvCxnSpPr>
          <p:cNvPr id="27" name="Straight Connector 26">
            <a:extLst>
              <a:ext uri="{FF2B5EF4-FFF2-40B4-BE49-F238E27FC236}">
                <a16:creationId xmlns:a16="http://schemas.microsoft.com/office/drawing/2014/main" id="{AE68F725-DDFF-2730-CD21-10F74E27D94A}"/>
              </a:ext>
            </a:extLst>
          </p:cNvPr>
          <p:cNvCxnSpPr>
            <a:cxnSpLocks/>
          </p:cNvCxnSpPr>
          <p:nvPr/>
        </p:nvCxnSpPr>
        <p:spPr>
          <a:xfrm>
            <a:off x="3956393" y="4705044"/>
            <a:ext cx="77813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01437F4-DCF1-5244-10B4-0B578A2A64B5}"/>
              </a:ext>
            </a:extLst>
          </p:cNvPr>
          <p:cNvCxnSpPr>
            <a:cxnSpLocks/>
          </p:cNvCxnSpPr>
          <p:nvPr/>
        </p:nvCxnSpPr>
        <p:spPr>
          <a:xfrm flipV="1">
            <a:off x="3956395" y="3454889"/>
            <a:ext cx="7781337" cy="22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12AC567-F11F-5A40-00EA-4AC0C4409C71}"/>
              </a:ext>
            </a:extLst>
          </p:cNvPr>
          <p:cNvCxnSpPr>
            <a:cxnSpLocks/>
          </p:cNvCxnSpPr>
          <p:nvPr/>
        </p:nvCxnSpPr>
        <p:spPr>
          <a:xfrm flipV="1">
            <a:off x="3884992" y="2174071"/>
            <a:ext cx="7852740" cy="82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C41EA34-6979-A6E2-4869-998FA573DE11}"/>
              </a:ext>
            </a:extLst>
          </p:cNvPr>
          <p:cNvCxnSpPr>
            <a:cxnSpLocks/>
          </p:cNvCxnSpPr>
          <p:nvPr/>
        </p:nvCxnSpPr>
        <p:spPr>
          <a:xfrm>
            <a:off x="3956392" y="1131823"/>
            <a:ext cx="778134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4E7F3DE-41CD-59A4-5AD8-9935B4C486E4}"/>
              </a:ext>
            </a:extLst>
          </p:cNvPr>
          <p:cNvSpPr txBox="1"/>
          <p:nvPr/>
        </p:nvSpPr>
        <p:spPr>
          <a:xfrm>
            <a:off x="7456100" y="1292220"/>
            <a:ext cx="4390547" cy="830997"/>
          </a:xfrm>
          <a:prstGeom prst="rect">
            <a:avLst/>
          </a:prstGeom>
          <a:noFill/>
        </p:spPr>
        <p:txBody>
          <a:bodyPr wrap="square">
            <a:spAutoFit/>
          </a:bodyPr>
          <a:lstStyle/>
          <a:p>
            <a:r>
              <a:rPr lang="en-US" sz="1600">
                <a:effectLst/>
                <a:latin typeface="Aptos" panose="020B0004020202020204" pitchFamily="34" charset="0"/>
                <a:ea typeface="Times New Roman" panose="02020603050405020304" pitchFamily="18" charset="0"/>
                <a:cs typeface="Aptos" panose="020B0004020202020204" pitchFamily="34" charset="0"/>
              </a:rPr>
              <a:t>Boosting domain-specific (narrow) human-level performance and beyond – e.g., software development, math and sciences.</a:t>
            </a:r>
            <a:endParaRPr lang="en-US" sz="1600"/>
          </a:p>
        </p:txBody>
      </p:sp>
      <p:sp>
        <p:nvSpPr>
          <p:cNvPr id="40" name="TextBox 39">
            <a:extLst>
              <a:ext uri="{FF2B5EF4-FFF2-40B4-BE49-F238E27FC236}">
                <a16:creationId xmlns:a16="http://schemas.microsoft.com/office/drawing/2014/main" id="{AE8B6469-84F6-2BA1-25B4-298A3B176A90}"/>
              </a:ext>
            </a:extLst>
          </p:cNvPr>
          <p:cNvSpPr txBox="1"/>
          <p:nvPr/>
        </p:nvSpPr>
        <p:spPr>
          <a:xfrm>
            <a:off x="7533754" y="2465760"/>
            <a:ext cx="3993761" cy="830997"/>
          </a:xfrm>
          <a:prstGeom prst="rect">
            <a:avLst/>
          </a:prstGeom>
          <a:noFill/>
        </p:spPr>
        <p:txBody>
          <a:bodyPr wrap="square">
            <a:spAutoFit/>
          </a:bodyPr>
          <a:lstStyle/>
          <a:p>
            <a:r>
              <a:rPr lang="en-US" sz="1600">
                <a:latin typeface="Aptos" panose="020B0004020202020204" pitchFamily="34" charset="0"/>
                <a:ea typeface="Times New Roman" panose="02020603050405020304" pitchFamily="18" charset="0"/>
                <a:cs typeface="Aptos" panose="020B0004020202020204" pitchFamily="34" charset="0"/>
              </a:rPr>
              <a:t>Robotics (inc. humanoids) grasping the physical environment and navigating the real world.</a:t>
            </a:r>
            <a:endParaRPr lang="en-US" sz="1600"/>
          </a:p>
        </p:txBody>
      </p:sp>
      <p:sp>
        <p:nvSpPr>
          <p:cNvPr id="42" name="TextBox 41">
            <a:extLst>
              <a:ext uri="{FF2B5EF4-FFF2-40B4-BE49-F238E27FC236}">
                <a16:creationId xmlns:a16="http://schemas.microsoft.com/office/drawing/2014/main" id="{8077FA31-9297-D987-BC12-3EE93FBBAC17}"/>
              </a:ext>
            </a:extLst>
          </p:cNvPr>
          <p:cNvSpPr txBox="1"/>
          <p:nvPr/>
        </p:nvSpPr>
        <p:spPr>
          <a:xfrm>
            <a:off x="7488395" y="3738010"/>
            <a:ext cx="4249337" cy="830997"/>
          </a:xfrm>
          <a:prstGeom prst="rect">
            <a:avLst/>
          </a:prstGeom>
          <a:noFill/>
        </p:spPr>
        <p:txBody>
          <a:bodyPr wrap="square">
            <a:spAutoFit/>
          </a:bodyPr>
          <a:lstStyle/>
          <a:p>
            <a:r>
              <a:rPr lang="en-US" sz="1600">
                <a:latin typeface="Aptos" panose="020B0004020202020204" pitchFamily="34" charset="0"/>
                <a:ea typeface="Times New Roman" panose="02020603050405020304" pitchFamily="18" charset="0"/>
                <a:cs typeface="Aptos" panose="020B0004020202020204" pitchFamily="34" charset="0"/>
              </a:rPr>
              <a:t>Evolving the capability to self-improve performance through experience and experimentation</a:t>
            </a:r>
            <a:endParaRPr lang="en-US" sz="1600"/>
          </a:p>
        </p:txBody>
      </p:sp>
      <p:sp>
        <p:nvSpPr>
          <p:cNvPr id="44" name="TextBox 43">
            <a:extLst>
              <a:ext uri="{FF2B5EF4-FFF2-40B4-BE49-F238E27FC236}">
                <a16:creationId xmlns:a16="http://schemas.microsoft.com/office/drawing/2014/main" id="{E7560F5D-5FCF-BAC6-6E1D-ACAC6405D4B0}"/>
              </a:ext>
            </a:extLst>
          </p:cNvPr>
          <p:cNvSpPr txBox="1"/>
          <p:nvPr/>
        </p:nvSpPr>
        <p:spPr>
          <a:xfrm>
            <a:off x="7548131" y="4874841"/>
            <a:ext cx="3835479" cy="830997"/>
          </a:xfrm>
          <a:prstGeom prst="rect">
            <a:avLst/>
          </a:prstGeom>
          <a:noFill/>
        </p:spPr>
        <p:txBody>
          <a:bodyPr wrap="square">
            <a:spAutoFit/>
          </a:bodyPr>
          <a:lstStyle/>
          <a:p>
            <a:r>
              <a:rPr lang="en-US" sz="1600">
                <a:effectLst/>
                <a:latin typeface="Aptos" panose="020B0004020202020204" pitchFamily="34" charset="0"/>
                <a:ea typeface="Times New Roman" panose="02020603050405020304" pitchFamily="18" charset="0"/>
                <a:cs typeface="Aptos" panose="020B0004020202020204" pitchFamily="34" charset="0"/>
              </a:rPr>
              <a:t>Accelerating pace of progress towards more general human-level intelligence, and beyond. </a:t>
            </a:r>
            <a:endParaRPr lang="en-US" sz="1600"/>
          </a:p>
        </p:txBody>
      </p:sp>
      <p:cxnSp>
        <p:nvCxnSpPr>
          <p:cNvPr id="53" name="Straight Connector 52">
            <a:extLst>
              <a:ext uri="{FF2B5EF4-FFF2-40B4-BE49-F238E27FC236}">
                <a16:creationId xmlns:a16="http://schemas.microsoft.com/office/drawing/2014/main" id="{17191860-6860-B0FB-A230-140653573F7B}"/>
              </a:ext>
            </a:extLst>
          </p:cNvPr>
          <p:cNvCxnSpPr>
            <a:cxnSpLocks/>
          </p:cNvCxnSpPr>
          <p:nvPr/>
        </p:nvCxnSpPr>
        <p:spPr>
          <a:xfrm>
            <a:off x="3920692" y="6109114"/>
            <a:ext cx="7781339"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C9A30F51-B6F6-8AC5-AA07-C8D389AB098F}"/>
              </a:ext>
            </a:extLst>
          </p:cNvPr>
          <p:cNvPicPr>
            <a:picLocks noChangeAspect="1"/>
          </p:cNvPicPr>
          <p:nvPr/>
        </p:nvPicPr>
        <p:blipFill>
          <a:blip r:embed="rId3"/>
          <a:stretch>
            <a:fillRect/>
          </a:stretch>
        </p:blipFill>
        <p:spPr>
          <a:xfrm>
            <a:off x="206477" y="2396835"/>
            <a:ext cx="3014287" cy="1856209"/>
          </a:xfrm>
          <a:prstGeom prst="rect">
            <a:avLst/>
          </a:prstGeom>
        </p:spPr>
      </p:pic>
      <p:pic>
        <p:nvPicPr>
          <p:cNvPr id="4" name="Picture 3">
            <a:extLst>
              <a:ext uri="{FF2B5EF4-FFF2-40B4-BE49-F238E27FC236}">
                <a16:creationId xmlns:a16="http://schemas.microsoft.com/office/drawing/2014/main" id="{DBA17201-5284-46B6-023B-F833AB62E6C5}"/>
              </a:ext>
            </a:extLst>
          </p:cNvPr>
          <p:cNvPicPr>
            <a:picLocks noChangeAspect="1"/>
          </p:cNvPicPr>
          <p:nvPr/>
        </p:nvPicPr>
        <p:blipFill>
          <a:blip r:embed="rId4"/>
          <a:stretch>
            <a:fillRect/>
          </a:stretch>
        </p:blipFill>
        <p:spPr>
          <a:xfrm>
            <a:off x="5606899" y="2378079"/>
            <a:ext cx="1706043" cy="893007"/>
          </a:xfrm>
          <a:prstGeom prst="rect">
            <a:avLst/>
          </a:prstGeom>
        </p:spPr>
      </p:pic>
      <p:pic>
        <p:nvPicPr>
          <p:cNvPr id="13" name="Picture 12">
            <a:extLst>
              <a:ext uri="{FF2B5EF4-FFF2-40B4-BE49-F238E27FC236}">
                <a16:creationId xmlns:a16="http://schemas.microsoft.com/office/drawing/2014/main" id="{1AAE1AA2-6A85-C079-A6C2-06C7D9CADA4D}"/>
              </a:ext>
            </a:extLst>
          </p:cNvPr>
          <p:cNvPicPr>
            <a:picLocks noChangeAspect="1"/>
          </p:cNvPicPr>
          <p:nvPr/>
        </p:nvPicPr>
        <p:blipFill>
          <a:blip r:embed="rId5"/>
          <a:stretch>
            <a:fillRect/>
          </a:stretch>
        </p:blipFill>
        <p:spPr>
          <a:xfrm>
            <a:off x="5784915" y="1199316"/>
            <a:ext cx="1587541" cy="1007682"/>
          </a:xfrm>
          <a:prstGeom prst="rect">
            <a:avLst/>
          </a:prstGeom>
        </p:spPr>
      </p:pic>
      <p:pic>
        <p:nvPicPr>
          <p:cNvPr id="5" name="Picture 4">
            <a:extLst>
              <a:ext uri="{FF2B5EF4-FFF2-40B4-BE49-F238E27FC236}">
                <a16:creationId xmlns:a16="http://schemas.microsoft.com/office/drawing/2014/main" id="{90A18158-0AF6-AC10-0B2C-4F882C7D4966}"/>
              </a:ext>
            </a:extLst>
          </p:cNvPr>
          <p:cNvPicPr>
            <a:picLocks noChangeAspect="1"/>
          </p:cNvPicPr>
          <p:nvPr/>
        </p:nvPicPr>
        <p:blipFill>
          <a:blip r:embed="rId6"/>
          <a:stretch>
            <a:fillRect/>
          </a:stretch>
        </p:blipFill>
        <p:spPr>
          <a:xfrm>
            <a:off x="5900707" y="3546664"/>
            <a:ext cx="1305539" cy="1102955"/>
          </a:xfrm>
          <a:prstGeom prst="rect">
            <a:avLst/>
          </a:prstGeom>
        </p:spPr>
      </p:pic>
    </p:spTree>
    <p:extLst>
      <p:ext uri="{BB962C8B-B14F-4D97-AF65-F5344CB8AC3E}">
        <p14:creationId xmlns:p14="http://schemas.microsoft.com/office/powerpoint/2010/main" val="25176641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BC731-CB56-C26F-7FBC-4CBF28657AB7}"/>
              </a:ext>
            </a:extLst>
          </p:cNvPr>
          <p:cNvSpPr>
            <a:spLocks noGrp="1"/>
          </p:cNvSpPr>
          <p:nvPr>
            <p:ph idx="1"/>
          </p:nvPr>
        </p:nvSpPr>
        <p:spPr>
          <a:xfrm>
            <a:off x="1150070" y="3570402"/>
            <a:ext cx="10431544" cy="2376407"/>
          </a:xfrm>
        </p:spPr>
        <p:txBody>
          <a:bodyPr/>
          <a:lstStyle/>
          <a:p>
            <a:pPr marL="0" indent="0">
              <a:buNone/>
            </a:pPr>
            <a:r>
              <a:rPr lang="en-US"/>
              <a:t>“We're also using AI internally to improve our coding processes, which is boosting productivity and efficiency. </a:t>
            </a:r>
            <a:r>
              <a:rPr lang="en-US" b="1"/>
              <a:t>Today, more than a quarter of all new code at Google is generated by AI</a:t>
            </a:r>
            <a:r>
              <a:rPr lang="en-US"/>
              <a:t>, then reviewed and accepted by engineers. This helps our engineers do more and move faster.”</a:t>
            </a:r>
          </a:p>
        </p:txBody>
      </p:sp>
      <p:pic>
        <p:nvPicPr>
          <p:cNvPr id="5" name="Picture 4">
            <a:extLst>
              <a:ext uri="{FF2B5EF4-FFF2-40B4-BE49-F238E27FC236}">
                <a16:creationId xmlns:a16="http://schemas.microsoft.com/office/drawing/2014/main" id="{0DE45BDE-2145-8590-9C55-EF819A0F5968}"/>
              </a:ext>
            </a:extLst>
          </p:cNvPr>
          <p:cNvPicPr>
            <a:picLocks noChangeAspect="1"/>
          </p:cNvPicPr>
          <p:nvPr/>
        </p:nvPicPr>
        <p:blipFill>
          <a:blip r:embed="rId2"/>
          <a:stretch>
            <a:fillRect/>
          </a:stretch>
        </p:blipFill>
        <p:spPr>
          <a:xfrm>
            <a:off x="1150070" y="414421"/>
            <a:ext cx="7949938" cy="2376407"/>
          </a:xfrm>
          <a:prstGeom prst="rect">
            <a:avLst/>
          </a:prstGeom>
        </p:spPr>
      </p:pic>
      <p:sp>
        <p:nvSpPr>
          <p:cNvPr id="6" name="Rectangle: Rounded Corners 5">
            <a:extLst>
              <a:ext uri="{FF2B5EF4-FFF2-40B4-BE49-F238E27FC236}">
                <a16:creationId xmlns:a16="http://schemas.microsoft.com/office/drawing/2014/main" id="{C89E2A25-0B5C-6B54-789D-F973441B0211}"/>
              </a:ext>
            </a:extLst>
          </p:cNvPr>
          <p:cNvSpPr/>
          <p:nvPr/>
        </p:nvSpPr>
        <p:spPr>
          <a:xfrm>
            <a:off x="8275782" y="1764145"/>
            <a:ext cx="1671782" cy="102668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1681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5B00275-A331-C479-71B9-7FEF533CA7A1}"/>
            </a:ext>
          </a:extLst>
        </p:cNvPr>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720154FF-E9D4-B512-F732-B07B94AAF8E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29</a:t>
            </a:fld>
            <a:endParaRPr lang="en-US"/>
          </a:p>
        </p:txBody>
      </p:sp>
      <p:pic>
        <p:nvPicPr>
          <p:cNvPr id="8" name="Picture 7">
            <a:hlinkClick r:id="rId3"/>
            <a:extLst>
              <a:ext uri="{FF2B5EF4-FFF2-40B4-BE49-F238E27FC236}">
                <a16:creationId xmlns:a16="http://schemas.microsoft.com/office/drawing/2014/main" id="{2E603235-2413-1068-89D8-6B40781781B6}"/>
              </a:ext>
            </a:extLst>
          </p:cNvPr>
          <p:cNvPicPr>
            <a:picLocks noChangeAspect="1"/>
          </p:cNvPicPr>
          <p:nvPr/>
        </p:nvPicPr>
        <p:blipFill>
          <a:blip r:embed="rId4"/>
          <a:stretch>
            <a:fillRect/>
          </a:stretch>
        </p:blipFill>
        <p:spPr>
          <a:xfrm>
            <a:off x="1322032" y="229028"/>
            <a:ext cx="8645200" cy="6399943"/>
          </a:xfrm>
          <a:prstGeom prst="rect">
            <a:avLst/>
          </a:prstGeom>
        </p:spPr>
      </p:pic>
    </p:spTree>
    <p:extLst>
      <p:ext uri="{BB962C8B-B14F-4D97-AF65-F5344CB8AC3E}">
        <p14:creationId xmlns:p14="http://schemas.microsoft.com/office/powerpoint/2010/main" val="1807955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618FE9-76D1-A1A9-FFF9-32B82F738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43E91-64C4-6390-1284-EF26603F11A4}"/>
              </a:ext>
            </a:extLst>
          </p:cNvPr>
          <p:cNvSpPr>
            <a:spLocks noGrp="1"/>
          </p:cNvSpPr>
          <p:nvPr>
            <p:ph type="title"/>
          </p:nvPr>
        </p:nvSpPr>
        <p:spPr>
          <a:xfrm>
            <a:off x="206477" y="187432"/>
            <a:ext cx="11710220" cy="811162"/>
          </a:xfrm>
        </p:spPr>
        <p:txBody>
          <a:bodyPr>
            <a:normAutofit fontScale="90000"/>
          </a:bodyPr>
          <a:lstStyle/>
          <a:p>
            <a:r>
              <a:rPr lang="en-US" sz="3600"/>
              <a:t>The Incredible Shrinking Model (with diminishing parameters)</a:t>
            </a:r>
            <a:endParaRPr lang="en-US" sz="3600">
              <a:solidFill>
                <a:srgbClr val="FF0000"/>
              </a:solidFill>
            </a:endParaRPr>
          </a:p>
        </p:txBody>
      </p:sp>
      <p:sp>
        <p:nvSpPr>
          <p:cNvPr id="7" name="TextBox 6">
            <a:extLst>
              <a:ext uri="{FF2B5EF4-FFF2-40B4-BE49-F238E27FC236}">
                <a16:creationId xmlns:a16="http://schemas.microsoft.com/office/drawing/2014/main" id="{3929982F-B7B2-122F-472E-2AB1B33302EC}"/>
              </a:ext>
            </a:extLst>
          </p:cNvPr>
          <p:cNvSpPr txBox="1"/>
          <p:nvPr/>
        </p:nvSpPr>
        <p:spPr>
          <a:xfrm>
            <a:off x="4424817" y="1236540"/>
            <a:ext cx="1733906" cy="830997"/>
          </a:xfrm>
          <a:prstGeom prst="rect">
            <a:avLst/>
          </a:prstGeom>
          <a:noFill/>
        </p:spPr>
        <p:txBody>
          <a:bodyPr wrap="square" rtlCol="0">
            <a:spAutoFit/>
          </a:bodyPr>
          <a:lstStyle/>
          <a:p>
            <a:pPr algn="ctr"/>
            <a:r>
              <a:rPr lang="en-US" sz="2400"/>
              <a:t>Model Distillation</a:t>
            </a:r>
          </a:p>
        </p:txBody>
      </p:sp>
      <p:sp>
        <p:nvSpPr>
          <p:cNvPr id="8" name="TextBox 7">
            <a:extLst>
              <a:ext uri="{FF2B5EF4-FFF2-40B4-BE49-F238E27FC236}">
                <a16:creationId xmlns:a16="http://schemas.microsoft.com/office/drawing/2014/main" id="{9E383920-171A-95B2-FE78-BBEFBEE64CC1}"/>
              </a:ext>
            </a:extLst>
          </p:cNvPr>
          <p:cNvSpPr txBox="1"/>
          <p:nvPr/>
        </p:nvSpPr>
        <p:spPr>
          <a:xfrm>
            <a:off x="4119127" y="2415445"/>
            <a:ext cx="2507225" cy="830997"/>
          </a:xfrm>
          <a:prstGeom prst="rect">
            <a:avLst/>
          </a:prstGeom>
          <a:noFill/>
        </p:spPr>
        <p:txBody>
          <a:bodyPr wrap="square" rtlCol="0">
            <a:spAutoFit/>
          </a:bodyPr>
          <a:lstStyle/>
          <a:p>
            <a:pPr algn="ctr"/>
            <a:r>
              <a:rPr lang="en-US" sz="2400"/>
              <a:t>Domain/Task Specific</a:t>
            </a:r>
          </a:p>
        </p:txBody>
      </p:sp>
      <p:sp>
        <p:nvSpPr>
          <p:cNvPr id="9" name="TextBox 8">
            <a:extLst>
              <a:ext uri="{FF2B5EF4-FFF2-40B4-BE49-F238E27FC236}">
                <a16:creationId xmlns:a16="http://schemas.microsoft.com/office/drawing/2014/main" id="{C59E22AF-914A-1E94-55F9-1B2E634F8F4F}"/>
              </a:ext>
            </a:extLst>
          </p:cNvPr>
          <p:cNvSpPr txBox="1"/>
          <p:nvPr/>
        </p:nvSpPr>
        <p:spPr>
          <a:xfrm>
            <a:off x="4080099" y="3569961"/>
            <a:ext cx="2507225" cy="830997"/>
          </a:xfrm>
          <a:prstGeom prst="rect">
            <a:avLst/>
          </a:prstGeom>
          <a:noFill/>
        </p:spPr>
        <p:txBody>
          <a:bodyPr wrap="square" rtlCol="0">
            <a:spAutoFit/>
          </a:bodyPr>
          <a:lstStyle/>
          <a:p>
            <a:pPr algn="ctr"/>
            <a:r>
              <a:rPr lang="en-US" sz="2400"/>
              <a:t>Algorithmic Improvements</a:t>
            </a:r>
          </a:p>
        </p:txBody>
      </p:sp>
      <p:sp>
        <p:nvSpPr>
          <p:cNvPr id="10" name="TextBox 9">
            <a:extLst>
              <a:ext uri="{FF2B5EF4-FFF2-40B4-BE49-F238E27FC236}">
                <a16:creationId xmlns:a16="http://schemas.microsoft.com/office/drawing/2014/main" id="{CE85222B-010F-2C2B-CAA7-0F4DCCBC43E7}"/>
              </a:ext>
            </a:extLst>
          </p:cNvPr>
          <p:cNvSpPr txBox="1"/>
          <p:nvPr/>
        </p:nvSpPr>
        <p:spPr>
          <a:xfrm>
            <a:off x="4196077" y="4895180"/>
            <a:ext cx="1786473" cy="830997"/>
          </a:xfrm>
          <a:prstGeom prst="rect">
            <a:avLst/>
          </a:prstGeom>
          <a:noFill/>
        </p:spPr>
        <p:txBody>
          <a:bodyPr wrap="square" rtlCol="0">
            <a:spAutoFit/>
          </a:bodyPr>
          <a:lstStyle/>
          <a:p>
            <a:pPr algn="ctr"/>
            <a:r>
              <a:rPr lang="en-US" sz="2400"/>
              <a:t>Test time compute</a:t>
            </a:r>
          </a:p>
        </p:txBody>
      </p:sp>
      <p:cxnSp>
        <p:nvCxnSpPr>
          <p:cNvPr id="27" name="Straight Connector 26">
            <a:extLst>
              <a:ext uri="{FF2B5EF4-FFF2-40B4-BE49-F238E27FC236}">
                <a16:creationId xmlns:a16="http://schemas.microsoft.com/office/drawing/2014/main" id="{E7584C84-0FE2-DE3A-258E-468E3029E557}"/>
              </a:ext>
            </a:extLst>
          </p:cNvPr>
          <p:cNvCxnSpPr>
            <a:cxnSpLocks/>
          </p:cNvCxnSpPr>
          <p:nvPr/>
        </p:nvCxnSpPr>
        <p:spPr>
          <a:xfrm>
            <a:off x="4267478" y="4705044"/>
            <a:ext cx="77813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4FA48B5-AB33-22B8-CB67-15C3BB148767}"/>
              </a:ext>
            </a:extLst>
          </p:cNvPr>
          <p:cNvCxnSpPr>
            <a:cxnSpLocks/>
          </p:cNvCxnSpPr>
          <p:nvPr/>
        </p:nvCxnSpPr>
        <p:spPr>
          <a:xfrm flipV="1">
            <a:off x="4267480" y="3454889"/>
            <a:ext cx="7781337" cy="22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71E1BE7-528A-4842-5B8B-05A9B8F17B69}"/>
              </a:ext>
            </a:extLst>
          </p:cNvPr>
          <p:cNvCxnSpPr>
            <a:cxnSpLocks/>
          </p:cNvCxnSpPr>
          <p:nvPr/>
        </p:nvCxnSpPr>
        <p:spPr>
          <a:xfrm flipV="1">
            <a:off x="4196077" y="2174071"/>
            <a:ext cx="7852740" cy="82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9ABCBC3-9781-F2A2-888A-848F02A54D4C}"/>
              </a:ext>
            </a:extLst>
          </p:cNvPr>
          <p:cNvCxnSpPr>
            <a:cxnSpLocks/>
          </p:cNvCxnSpPr>
          <p:nvPr/>
        </p:nvCxnSpPr>
        <p:spPr>
          <a:xfrm>
            <a:off x="4267477" y="1131823"/>
            <a:ext cx="778134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C6AB1C46-84F7-D488-7700-E7FE6A93E434}"/>
              </a:ext>
            </a:extLst>
          </p:cNvPr>
          <p:cNvSpPr txBox="1"/>
          <p:nvPr/>
        </p:nvSpPr>
        <p:spPr>
          <a:xfrm>
            <a:off x="7081284" y="1311397"/>
            <a:ext cx="4835413" cy="646331"/>
          </a:xfrm>
          <a:prstGeom prst="rect">
            <a:avLst/>
          </a:prstGeom>
          <a:noFill/>
        </p:spPr>
        <p:txBody>
          <a:bodyPr wrap="square">
            <a:spAutoFit/>
          </a:bodyPr>
          <a:lstStyle/>
          <a:p>
            <a:r>
              <a:rPr lang="en-US">
                <a:effectLst/>
                <a:latin typeface="Aptos" panose="020B0004020202020204" pitchFamily="34" charset="0"/>
                <a:ea typeface="Times New Roman" panose="02020603050405020304" pitchFamily="18" charset="0"/>
                <a:cs typeface="Aptos" panose="020B0004020202020204" pitchFamily="34" charset="0"/>
              </a:rPr>
              <a:t>Large general model knowledge distilled through Supervised Fine Tuning + RL self-tuning   </a:t>
            </a:r>
            <a:endParaRPr lang="en-US"/>
          </a:p>
        </p:txBody>
      </p:sp>
      <p:sp>
        <p:nvSpPr>
          <p:cNvPr id="40" name="TextBox 39">
            <a:extLst>
              <a:ext uri="{FF2B5EF4-FFF2-40B4-BE49-F238E27FC236}">
                <a16:creationId xmlns:a16="http://schemas.microsoft.com/office/drawing/2014/main" id="{2BEA481A-6517-6A0A-B05C-90D873384ABB}"/>
              </a:ext>
            </a:extLst>
          </p:cNvPr>
          <p:cNvSpPr txBox="1"/>
          <p:nvPr/>
        </p:nvSpPr>
        <p:spPr>
          <a:xfrm>
            <a:off x="7081284" y="2473394"/>
            <a:ext cx="4754882" cy="923330"/>
          </a:xfrm>
          <a:prstGeom prst="rect">
            <a:avLst/>
          </a:prstGeom>
          <a:noFill/>
        </p:spPr>
        <p:txBody>
          <a:bodyPr wrap="square" lIns="91440" tIns="45720" rIns="91440" bIns="45720" anchor="t">
            <a:spAutoFit/>
          </a:bodyPr>
          <a:lstStyle/>
          <a:p>
            <a:r>
              <a:rPr lang="en-US">
                <a:latin typeface="Aptos"/>
                <a:ea typeface="Times New Roman" panose="02020603050405020304" pitchFamily="18" charset="0"/>
                <a:cs typeface="Aptos" panose="020B0004020202020204" pitchFamily="34" charset="0"/>
              </a:rPr>
              <a:t>Targeted Small Language Models (SLM). Plus, compound systems with top level mapping / routing to appropriate model.</a:t>
            </a:r>
            <a:endParaRPr lang="en-US"/>
          </a:p>
        </p:txBody>
      </p:sp>
      <p:sp>
        <p:nvSpPr>
          <p:cNvPr id="42" name="TextBox 41">
            <a:extLst>
              <a:ext uri="{FF2B5EF4-FFF2-40B4-BE49-F238E27FC236}">
                <a16:creationId xmlns:a16="http://schemas.microsoft.com/office/drawing/2014/main" id="{9158AB61-6B5D-39B4-26E7-6351A50FE251}"/>
              </a:ext>
            </a:extLst>
          </p:cNvPr>
          <p:cNvSpPr txBox="1"/>
          <p:nvPr/>
        </p:nvSpPr>
        <p:spPr>
          <a:xfrm>
            <a:off x="7081284" y="3637093"/>
            <a:ext cx="4754882" cy="923330"/>
          </a:xfrm>
          <a:prstGeom prst="rect">
            <a:avLst/>
          </a:prstGeom>
          <a:noFill/>
        </p:spPr>
        <p:txBody>
          <a:bodyPr wrap="square">
            <a:spAutoFit/>
          </a:bodyPr>
          <a:lstStyle/>
          <a:p>
            <a:r>
              <a:rPr lang="en-US">
                <a:latin typeface="Aptos" panose="020B0004020202020204" pitchFamily="34" charset="0"/>
                <a:ea typeface="Times New Roman" panose="02020603050405020304" pitchFamily="18" charset="0"/>
                <a:cs typeface="Aptos" panose="020B0004020202020204" pitchFamily="34" charset="0"/>
              </a:rPr>
              <a:t>Emerging focus on efficiency. Proven efficiency boost of 4 to 5x per year – data quality, Instruct, Reinforcement Learning, etc.</a:t>
            </a:r>
            <a:endParaRPr lang="en-US"/>
          </a:p>
        </p:txBody>
      </p:sp>
      <p:sp>
        <p:nvSpPr>
          <p:cNvPr id="44" name="TextBox 43">
            <a:extLst>
              <a:ext uri="{FF2B5EF4-FFF2-40B4-BE49-F238E27FC236}">
                <a16:creationId xmlns:a16="http://schemas.microsoft.com/office/drawing/2014/main" id="{D88ECC0B-808E-686B-2BB4-BFBD02EDE787}"/>
              </a:ext>
            </a:extLst>
          </p:cNvPr>
          <p:cNvSpPr txBox="1"/>
          <p:nvPr/>
        </p:nvSpPr>
        <p:spPr>
          <a:xfrm>
            <a:off x="7081666" y="4860238"/>
            <a:ext cx="4298516" cy="1200329"/>
          </a:xfrm>
          <a:prstGeom prst="rect">
            <a:avLst/>
          </a:prstGeom>
          <a:noFill/>
        </p:spPr>
        <p:txBody>
          <a:bodyPr wrap="square" lIns="91440" tIns="45720" rIns="91440" bIns="45720" anchor="t">
            <a:spAutoFit/>
          </a:bodyPr>
          <a:lstStyle/>
          <a:p>
            <a:r>
              <a:rPr lang="en-US">
                <a:latin typeface="Aptos"/>
              </a:rPr>
              <a:t>Trading model size scaling with Test Time Compute scaling. Headroom for major improvements for "System 2" learning/ reasoning tasks.</a:t>
            </a:r>
            <a:endParaRPr lang="en-US"/>
          </a:p>
        </p:txBody>
      </p:sp>
      <p:pic>
        <p:nvPicPr>
          <p:cNvPr id="1026" name="Picture 2" descr="Thinking, Fast and Slow - Books of Titans">
            <a:extLst>
              <a:ext uri="{FF2B5EF4-FFF2-40B4-BE49-F238E27FC236}">
                <a16:creationId xmlns:a16="http://schemas.microsoft.com/office/drawing/2014/main" id="{D996B24F-C9BF-5504-694B-79CFC5592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18" y="4748749"/>
            <a:ext cx="828706" cy="1234052"/>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7E9BB9B-9C95-EE60-D119-29ACBD1507FC}"/>
              </a:ext>
            </a:extLst>
          </p:cNvPr>
          <p:cNvCxnSpPr>
            <a:cxnSpLocks/>
          </p:cNvCxnSpPr>
          <p:nvPr/>
        </p:nvCxnSpPr>
        <p:spPr>
          <a:xfrm>
            <a:off x="4231777" y="6109114"/>
            <a:ext cx="7781339"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1CB21A1D-A861-860A-A0B8-4DE4BBB1F69C}"/>
              </a:ext>
            </a:extLst>
          </p:cNvPr>
          <p:cNvPicPr>
            <a:picLocks noChangeAspect="1"/>
          </p:cNvPicPr>
          <p:nvPr/>
        </p:nvPicPr>
        <p:blipFill>
          <a:blip r:embed="rId4"/>
          <a:stretch>
            <a:fillRect/>
          </a:stretch>
        </p:blipFill>
        <p:spPr>
          <a:xfrm>
            <a:off x="361829" y="1034915"/>
            <a:ext cx="3834248" cy="1480660"/>
          </a:xfrm>
          <a:prstGeom prst="rect">
            <a:avLst/>
          </a:prstGeom>
        </p:spPr>
      </p:pic>
      <p:sp>
        <p:nvSpPr>
          <p:cNvPr id="4" name="Rectangle 3">
            <a:extLst>
              <a:ext uri="{FF2B5EF4-FFF2-40B4-BE49-F238E27FC236}">
                <a16:creationId xmlns:a16="http://schemas.microsoft.com/office/drawing/2014/main" id="{3CC5C4A7-A0F4-2A81-3EAB-06F3DA01BB34}"/>
              </a:ext>
            </a:extLst>
          </p:cNvPr>
          <p:cNvSpPr/>
          <p:nvPr/>
        </p:nvSpPr>
        <p:spPr>
          <a:xfrm>
            <a:off x="387585" y="3429000"/>
            <a:ext cx="3561321" cy="23292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tos" panose="02110004020202020204"/>
                <a:ea typeface="+mn-ea"/>
                <a:cs typeface="+mn-cs"/>
              </a:rPr>
              <a:t>Inference Targets:  1B – 100B models</a:t>
            </a:r>
            <a:endParaRPr kumimoji="0" lang="en-GB" sz="1100" b="0"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endParaRP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100" b="0"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endParaRP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rPr>
              <a:t>Rise of </a:t>
            </a:r>
            <a:r>
              <a:rPr kumimoji="0" lang="en-GB" sz="1100" b="1"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rPr>
              <a:t>agents and Agentic AI with task oriented LLMs </a:t>
            </a:r>
            <a:r>
              <a:rPr kumimoji="0" lang="en-GB" sz="1100" b="0"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rPr>
              <a:t>and </a:t>
            </a:r>
            <a:r>
              <a:rPr kumimoji="0" lang="en-GB" sz="1100" b="1"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rPr>
              <a:t>optimized for interacting with other LLM</a:t>
            </a:r>
            <a:r>
              <a:rPr kumimoji="0" lang="en-GB" sz="1100" b="0" i="0" u="none" strike="noStrike" kern="1200" cap="none" spc="0" normalizeH="0" baseline="0" noProof="0">
                <a:ln>
                  <a:noFill/>
                </a:ln>
                <a:solidFill>
                  <a:prstClr val="white"/>
                </a:solidFill>
                <a:effectLst/>
                <a:uLnTx/>
                <a:uFillTx/>
                <a:latin typeface="IntelOne Text Light" panose="020B0403020203020204" pitchFamily="34" charset="0"/>
                <a:ea typeface="+mn-ea"/>
                <a:cs typeface="+mn-cs"/>
              </a:rPr>
              <a:t>s to solve a singular 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ptos" panose="02110004020202020204"/>
                <a:ea typeface="+mn-ea"/>
                <a:cs typeface="+mn-cs"/>
              </a:rPr>
              <a:t>&gt; 100B parameter will be flagship models, used for distillation/teaching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ptos" panose="02110004020202020204"/>
                <a:ea typeface="+mn-ea"/>
                <a:cs typeface="+mn-cs"/>
              </a:rPr>
              <a:t>1B - 100B models will become more efficient/accurate, enterprises will build applications in this range, explore test-time compute</a:t>
            </a:r>
          </a:p>
        </p:txBody>
      </p:sp>
      <p:sp>
        <p:nvSpPr>
          <p:cNvPr id="6" name="TextBox 5">
            <a:extLst>
              <a:ext uri="{FF2B5EF4-FFF2-40B4-BE49-F238E27FC236}">
                <a16:creationId xmlns:a16="http://schemas.microsoft.com/office/drawing/2014/main" id="{8D4DED5F-DA66-B655-FBED-F9014A3C3F28}"/>
              </a:ext>
            </a:extLst>
          </p:cNvPr>
          <p:cNvSpPr txBox="1"/>
          <p:nvPr/>
        </p:nvSpPr>
        <p:spPr>
          <a:xfrm>
            <a:off x="1395257" y="5823085"/>
            <a:ext cx="1287776" cy="26161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IntelOne Display AR Light" panose="020B0403020203020204" pitchFamily="34" charset="-78"/>
                <a:ea typeface="+mn-ea"/>
                <a:cs typeface="IntelOne Display AR Light" panose="020B0403020203020204" pitchFamily="34" charset="-78"/>
              </a:rPr>
              <a:t>Source: Accenture</a:t>
            </a:r>
          </a:p>
        </p:txBody>
      </p:sp>
    </p:spTree>
    <p:extLst>
      <p:ext uri="{BB962C8B-B14F-4D97-AF65-F5344CB8AC3E}">
        <p14:creationId xmlns:p14="http://schemas.microsoft.com/office/powerpoint/2010/main" val="1295986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9AF938-2993-3778-0CE2-1EA146A96107}"/>
            </a:ext>
          </a:extLst>
        </p:cNvPr>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8F4611FC-4946-90E5-8E8D-B830D95CD4D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30</a:t>
            </a:fld>
            <a:endParaRPr lang="en-US"/>
          </a:p>
        </p:txBody>
      </p:sp>
      <p:pic>
        <p:nvPicPr>
          <p:cNvPr id="8" name="Picture 7">
            <a:extLst>
              <a:ext uri="{FF2B5EF4-FFF2-40B4-BE49-F238E27FC236}">
                <a16:creationId xmlns:a16="http://schemas.microsoft.com/office/drawing/2014/main" id="{306CCE50-CA34-1E0A-61E3-AC9E6F8EDDCF}"/>
              </a:ext>
            </a:extLst>
          </p:cNvPr>
          <p:cNvPicPr>
            <a:picLocks noChangeAspect="1"/>
          </p:cNvPicPr>
          <p:nvPr/>
        </p:nvPicPr>
        <p:blipFill>
          <a:blip r:embed="rId3"/>
          <a:stretch>
            <a:fillRect/>
          </a:stretch>
        </p:blipFill>
        <p:spPr>
          <a:xfrm>
            <a:off x="1626154" y="257175"/>
            <a:ext cx="8184596" cy="6487790"/>
          </a:xfrm>
          <a:prstGeom prst="rect">
            <a:avLst/>
          </a:prstGeom>
        </p:spPr>
      </p:pic>
    </p:spTree>
    <p:extLst>
      <p:ext uri="{BB962C8B-B14F-4D97-AF65-F5344CB8AC3E}">
        <p14:creationId xmlns:p14="http://schemas.microsoft.com/office/powerpoint/2010/main" val="3475016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CAE8FE-F418-F1DB-AC17-83EB08EE0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2243A-2901-4656-0F7C-FD7F7DA9EEFE}"/>
              </a:ext>
            </a:extLst>
          </p:cNvPr>
          <p:cNvSpPr>
            <a:spLocks noGrp="1"/>
          </p:cNvSpPr>
          <p:nvPr>
            <p:ph type="title"/>
          </p:nvPr>
        </p:nvSpPr>
        <p:spPr>
          <a:xfrm>
            <a:off x="609600" y="268361"/>
            <a:ext cx="10258425" cy="665090"/>
          </a:xfrm>
        </p:spPr>
        <p:txBody>
          <a:bodyPr>
            <a:normAutofit fontScale="9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AI Driving Biology Advancements – Protein Folding Prediction</a:t>
            </a:r>
            <a:endParaRPr lang="en-US" sz="4400"/>
          </a:p>
        </p:txBody>
      </p:sp>
      <p:sp>
        <p:nvSpPr>
          <p:cNvPr id="14" name="Slide Number Placeholder 5">
            <a:extLst>
              <a:ext uri="{FF2B5EF4-FFF2-40B4-BE49-F238E27FC236}">
                <a16:creationId xmlns:a16="http://schemas.microsoft.com/office/drawing/2014/main" id="{BD207108-0ACE-FF3E-DDAD-9C6A60ACF12D}"/>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31</a:t>
            </a:fld>
            <a:endParaRPr lang="en-US"/>
          </a:p>
        </p:txBody>
      </p:sp>
      <p:sp>
        <p:nvSpPr>
          <p:cNvPr id="6" name="Content Placeholder 2">
            <a:extLst>
              <a:ext uri="{FF2B5EF4-FFF2-40B4-BE49-F238E27FC236}">
                <a16:creationId xmlns:a16="http://schemas.microsoft.com/office/drawing/2014/main" id="{ED436AEA-30C8-92CB-F14E-6B3A6AC299D0}"/>
              </a:ext>
            </a:extLst>
          </p:cNvPr>
          <p:cNvSpPr txBox="1">
            <a:spLocks/>
          </p:cNvSpPr>
          <p:nvPr/>
        </p:nvSpPr>
        <p:spPr>
          <a:xfrm>
            <a:off x="5671458" y="6038777"/>
            <a:ext cx="6520542" cy="550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hlinkClick r:id="rId3"/>
              </a:rPr>
              <a:t>Story of AlphaFold </a:t>
            </a:r>
            <a:r>
              <a:rPr kumimoji="0" lang="en-US" sz="2000" b="0" i="0" u="none" strike="noStrike" kern="1200" cap="none" spc="0" normalizeH="0" baseline="0" noProof="0">
                <a:ln>
                  <a:noFill/>
                </a:ln>
                <a:solidFill>
                  <a:sysClr val="windowText" lastClr="000000"/>
                </a:solidFill>
                <a:effectLst/>
                <a:uLnTx/>
                <a:uFillTx/>
                <a:latin typeface="Aptos" panose="02110004020202020204"/>
                <a:ea typeface="+mn-ea"/>
                <a:cs typeface="+mn-cs"/>
              </a:rPr>
              <a:t>– DeepMind Google</a:t>
            </a:r>
          </a:p>
        </p:txBody>
      </p:sp>
      <p:pic>
        <p:nvPicPr>
          <p:cNvPr id="8" name="Picture 7">
            <a:extLst>
              <a:ext uri="{FF2B5EF4-FFF2-40B4-BE49-F238E27FC236}">
                <a16:creationId xmlns:a16="http://schemas.microsoft.com/office/drawing/2014/main" id="{199A0BCD-3FA3-5C52-24BD-9953A3DBB8EA}"/>
              </a:ext>
            </a:extLst>
          </p:cNvPr>
          <p:cNvPicPr>
            <a:picLocks noChangeAspect="1"/>
          </p:cNvPicPr>
          <p:nvPr/>
        </p:nvPicPr>
        <p:blipFill>
          <a:blip r:embed="rId4"/>
          <a:stretch>
            <a:fillRect/>
          </a:stretch>
        </p:blipFill>
        <p:spPr>
          <a:xfrm>
            <a:off x="5543306" y="2135986"/>
            <a:ext cx="6525287" cy="3560843"/>
          </a:xfrm>
          <a:prstGeom prst="rect">
            <a:avLst/>
          </a:prstGeom>
        </p:spPr>
      </p:pic>
      <p:pic>
        <p:nvPicPr>
          <p:cNvPr id="10" name="Picture 9">
            <a:extLst>
              <a:ext uri="{FF2B5EF4-FFF2-40B4-BE49-F238E27FC236}">
                <a16:creationId xmlns:a16="http://schemas.microsoft.com/office/drawing/2014/main" id="{F9DB82A0-A517-69CC-E58B-040B4F8DC8E4}"/>
              </a:ext>
            </a:extLst>
          </p:cNvPr>
          <p:cNvPicPr>
            <a:picLocks noChangeAspect="1"/>
          </p:cNvPicPr>
          <p:nvPr/>
        </p:nvPicPr>
        <p:blipFill>
          <a:blip r:embed="rId5"/>
          <a:stretch>
            <a:fillRect/>
          </a:stretch>
        </p:blipFill>
        <p:spPr>
          <a:xfrm>
            <a:off x="265958" y="2279322"/>
            <a:ext cx="5082023" cy="4259589"/>
          </a:xfrm>
          <a:prstGeom prst="rect">
            <a:avLst/>
          </a:prstGeom>
        </p:spPr>
      </p:pic>
      <p:pic>
        <p:nvPicPr>
          <p:cNvPr id="12" name="Picture 11">
            <a:extLst>
              <a:ext uri="{FF2B5EF4-FFF2-40B4-BE49-F238E27FC236}">
                <a16:creationId xmlns:a16="http://schemas.microsoft.com/office/drawing/2014/main" id="{396CB8C7-899A-C335-4190-ACC5E56F6954}"/>
              </a:ext>
            </a:extLst>
          </p:cNvPr>
          <p:cNvPicPr>
            <a:picLocks noChangeAspect="1"/>
          </p:cNvPicPr>
          <p:nvPr/>
        </p:nvPicPr>
        <p:blipFill>
          <a:blip r:embed="rId6"/>
          <a:stretch>
            <a:fillRect/>
          </a:stretch>
        </p:blipFill>
        <p:spPr>
          <a:xfrm>
            <a:off x="962025" y="966142"/>
            <a:ext cx="7581270" cy="1279613"/>
          </a:xfrm>
          <a:prstGeom prst="rect">
            <a:avLst/>
          </a:prstGeom>
        </p:spPr>
      </p:pic>
    </p:spTree>
    <p:extLst>
      <p:ext uri="{BB962C8B-B14F-4D97-AF65-F5344CB8AC3E}">
        <p14:creationId xmlns:p14="http://schemas.microsoft.com/office/powerpoint/2010/main" val="23854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CC3415-1439-A833-11F1-6F89C598B21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0210347-3B38-F34B-3872-995DAC166569}"/>
              </a:ext>
            </a:extLst>
          </p:cNvPr>
          <p:cNvPicPr>
            <a:picLocks noChangeAspect="1"/>
          </p:cNvPicPr>
          <p:nvPr/>
        </p:nvPicPr>
        <p:blipFill>
          <a:blip r:embed="rId3"/>
          <a:stretch>
            <a:fillRect/>
          </a:stretch>
        </p:blipFill>
        <p:spPr>
          <a:xfrm>
            <a:off x="4614216" y="350013"/>
            <a:ext cx="6092783" cy="3933243"/>
          </a:xfrm>
          <a:prstGeom prst="rect">
            <a:avLst/>
          </a:prstGeom>
        </p:spPr>
      </p:pic>
      <p:sp>
        <p:nvSpPr>
          <p:cNvPr id="2" name="Title 1">
            <a:extLst>
              <a:ext uri="{FF2B5EF4-FFF2-40B4-BE49-F238E27FC236}">
                <a16:creationId xmlns:a16="http://schemas.microsoft.com/office/drawing/2014/main" id="{6F26F07B-99A7-297F-500C-5583891F1CCB}"/>
              </a:ext>
            </a:extLst>
          </p:cNvPr>
          <p:cNvSpPr>
            <a:spLocks noGrp="1"/>
          </p:cNvSpPr>
          <p:nvPr>
            <p:ph type="title"/>
          </p:nvPr>
        </p:nvSpPr>
        <p:spPr>
          <a:xfrm>
            <a:off x="387610" y="114076"/>
            <a:ext cx="7629525" cy="665090"/>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AlphaFold 2 Promise</a:t>
            </a:r>
            <a:endParaRPr lang="en-US" sz="4400"/>
          </a:p>
        </p:txBody>
      </p:sp>
      <p:sp>
        <p:nvSpPr>
          <p:cNvPr id="14" name="Slide Number Placeholder 5">
            <a:extLst>
              <a:ext uri="{FF2B5EF4-FFF2-40B4-BE49-F238E27FC236}">
                <a16:creationId xmlns:a16="http://schemas.microsoft.com/office/drawing/2014/main" id="{0C0DFE91-9E10-42EF-1EBB-E2F92231D950}"/>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32</a:t>
            </a:fld>
            <a:endParaRPr lang="en-US"/>
          </a:p>
        </p:txBody>
      </p:sp>
      <p:pic>
        <p:nvPicPr>
          <p:cNvPr id="10" name="Picture 9">
            <a:hlinkClick r:id="rId4"/>
            <a:extLst>
              <a:ext uri="{FF2B5EF4-FFF2-40B4-BE49-F238E27FC236}">
                <a16:creationId xmlns:a16="http://schemas.microsoft.com/office/drawing/2014/main" id="{E16FBAF5-4C53-4666-64C7-72C377F239AF}"/>
              </a:ext>
            </a:extLst>
          </p:cNvPr>
          <p:cNvPicPr>
            <a:picLocks noChangeAspect="1"/>
          </p:cNvPicPr>
          <p:nvPr/>
        </p:nvPicPr>
        <p:blipFill>
          <a:blip r:embed="rId5"/>
          <a:stretch>
            <a:fillRect/>
          </a:stretch>
        </p:blipFill>
        <p:spPr>
          <a:xfrm>
            <a:off x="292410" y="1051675"/>
            <a:ext cx="3610996" cy="3558281"/>
          </a:xfrm>
          <a:prstGeom prst="rect">
            <a:avLst/>
          </a:prstGeom>
        </p:spPr>
      </p:pic>
      <p:pic>
        <p:nvPicPr>
          <p:cNvPr id="12" name="Picture 11">
            <a:hlinkClick r:id="rId6"/>
            <a:extLst>
              <a:ext uri="{FF2B5EF4-FFF2-40B4-BE49-F238E27FC236}">
                <a16:creationId xmlns:a16="http://schemas.microsoft.com/office/drawing/2014/main" id="{0FBDCC16-534A-0CA6-862E-340F6F6CFC90}"/>
              </a:ext>
            </a:extLst>
          </p:cNvPr>
          <p:cNvPicPr>
            <a:picLocks noChangeAspect="1"/>
          </p:cNvPicPr>
          <p:nvPr/>
        </p:nvPicPr>
        <p:blipFill>
          <a:blip r:embed="rId7"/>
          <a:stretch>
            <a:fillRect/>
          </a:stretch>
        </p:blipFill>
        <p:spPr>
          <a:xfrm>
            <a:off x="8770374" y="3385643"/>
            <a:ext cx="3129216" cy="3203995"/>
          </a:xfrm>
          <a:prstGeom prst="rect">
            <a:avLst/>
          </a:prstGeom>
        </p:spPr>
      </p:pic>
      <p:pic>
        <p:nvPicPr>
          <p:cNvPr id="15" name="Picture 14">
            <a:extLst>
              <a:ext uri="{FF2B5EF4-FFF2-40B4-BE49-F238E27FC236}">
                <a16:creationId xmlns:a16="http://schemas.microsoft.com/office/drawing/2014/main" id="{E01749C9-FB52-93AF-B2A4-19852C795171}"/>
              </a:ext>
            </a:extLst>
          </p:cNvPr>
          <p:cNvPicPr>
            <a:picLocks noChangeAspect="1"/>
          </p:cNvPicPr>
          <p:nvPr/>
        </p:nvPicPr>
        <p:blipFill>
          <a:blip r:embed="rId8"/>
          <a:stretch>
            <a:fillRect/>
          </a:stretch>
        </p:blipFill>
        <p:spPr>
          <a:xfrm>
            <a:off x="4531392" y="4754101"/>
            <a:ext cx="3129216" cy="1753886"/>
          </a:xfrm>
          <a:prstGeom prst="rect">
            <a:avLst/>
          </a:prstGeom>
        </p:spPr>
      </p:pic>
      <p:sp>
        <p:nvSpPr>
          <p:cNvPr id="16" name="TextBox 15">
            <a:extLst>
              <a:ext uri="{FF2B5EF4-FFF2-40B4-BE49-F238E27FC236}">
                <a16:creationId xmlns:a16="http://schemas.microsoft.com/office/drawing/2014/main" id="{2632DBE2-9EDB-EAB3-8945-8CE3B14838CE}"/>
              </a:ext>
            </a:extLst>
          </p:cNvPr>
          <p:cNvSpPr txBox="1"/>
          <p:nvPr/>
        </p:nvSpPr>
        <p:spPr>
          <a:xfrm>
            <a:off x="386173" y="5257963"/>
            <a:ext cx="4033427" cy="1384995"/>
          </a:xfrm>
          <a:prstGeom prst="rect">
            <a:avLst/>
          </a:prstGeom>
          <a:noFill/>
        </p:spPr>
        <p:txBody>
          <a:bodyPr wrap="square" rtlCol="0">
            <a:spAutoFit/>
          </a:bodyPr>
          <a:lstStyle/>
          <a:p>
            <a:r>
              <a:rPr lang="en-US" sz="1200"/>
              <a:t>Malaria is second only to tuberculosis in terms of its devastating global impact.  AlphaFold has helped researchers understand the full-length structure of a critical protein related to the disease. This breakthrough has marked a turning point in their work, enabling further research into a transmission-blocking vaccine to help combat malaria.</a:t>
            </a:r>
          </a:p>
        </p:txBody>
      </p:sp>
    </p:spTree>
    <p:extLst>
      <p:ext uri="{BB962C8B-B14F-4D97-AF65-F5344CB8AC3E}">
        <p14:creationId xmlns:p14="http://schemas.microsoft.com/office/powerpoint/2010/main" val="1188588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6B85-0EC5-5A3F-E469-8B4E1FB914DA}"/>
              </a:ext>
            </a:extLst>
          </p:cNvPr>
          <p:cNvSpPr>
            <a:spLocks noGrp="1"/>
          </p:cNvSpPr>
          <p:nvPr>
            <p:ph type="title"/>
          </p:nvPr>
        </p:nvSpPr>
        <p:spPr>
          <a:xfrm>
            <a:off x="381000" y="197843"/>
            <a:ext cx="10972800" cy="527453"/>
          </a:xfrm>
        </p:spPr>
        <p:txBody>
          <a:bodyPr>
            <a:normAutofit fontScale="90000"/>
          </a:bodyPr>
          <a:lstStyle/>
          <a:p>
            <a:r>
              <a:rPr lang="en-US" sz="2900"/>
              <a:t>Massive breakthrough in AI intelligence: OpenAI passes IQ 120 – Sept ‘24</a:t>
            </a:r>
            <a:endParaRPr lang="en-US"/>
          </a:p>
        </p:txBody>
      </p:sp>
      <p:pic>
        <p:nvPicPr>
          <p:cNvPr id="4" name="Picture 3">
            <a:extLst>
              <a:ext uri="{FF2B5EF4-FFF2-40B4-BE49-F238E27FC236}">
                <a16:creationId xmlns:a16="http://schemas.microsoft.com/office/drawing/2014/main" id="{96771177-D257-937C-FB66-ECCE2C68A3FA}"/>
              </a:ext>
            </a:extLst>
          </p:cNvPr>
          <p:cNvPicPr>
            <a:picLocks noChangeAspect="1"/>
          </p:cNvPicPr>
          <p:nvPr/>
        </p:nvPicPr>
        <p:blipFill>
          <a:blip r:embed="rId2"/>
          <a:stretch>
            <a:fillRect/>
          </a:stretch>
        </p:blipFill>
        <p:spPr>
          <a:xfrm>
            <a:off x="2275859" y="749147"/>
            <a:ext cx="7565726" cy="5663487"/>
          </a:xfrm>
          <a:prstGeom prst="rect">
            <a:avLst/>
          </a:prstGeom>
        </p:spPr>
      </p:pic>
      <p:sp>
        <p:nvSpPr>
          <p:cNvPr id="8" name="TextBox 7">
            <a:extLst>
              <a:ext uri="{FF2B5EF4-FFF2-40B4-BE49-F238E27FC236}">
                <a16:creationId xmlns:a16="http://schemas.microsoft.com/office/drawing/2014/main" id="{5606E769-C2B0-6DE9-4901-E52FC2EC48A6}"/>
              </a:ext>
            </a:extLst>
          </p:cNvPr>
          <p:cNvSpPr txBox="1"/>
          <p:nvPr/>
        </p:nvSpPr>
        <p:spPr>
          <a:xfrm>
            <a:off x="10126579" y="6003182"/>
            <a:ext cx="1484702" cy="276999"/>
          </a:xfrm>
          <a:prstGeom prst="rect">
            <a:avLst/>
          </a:prstGeom>
          <a:noFill/>
        </p:spPr>
        <p:txBody>
          <a:bodyPr wrap="none" rtlCol="0">
            <a:spAutoFit/>
          </a:bodyPr>
          <a:lstStyle/>
          <a:p>
            <a:r>
              <a:rPr lang="en-US" sz="1200">
                <a:hlinkClick r:id="rId3"/>
              </a:rPr>
              <a:t>Header: Maxim Lott</a:t>
            </a:r>
            <a:endParaRPr lang="en-US" sz="1200"/>
          </a:p>
        </p:txBody>
      </p:sp>
    </p:spTree>
    <p:extLst>
      <p:ext uri="{BB962C8B-B14F-4D97-AF65-F5344CB8AC3E}">
        <p14:creationId xmlns:p14="http://schemas.microsoft.com/office/powerpoint/2010/main" val="23015595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FDC132E-DCF9-1699-62AC-810C468B1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4886D-9571-8D53-F851-AA20D52626EE}"/>
              </a:ext>
            </a:extLst>
          </p:cNvPr>
          <p:cNvSpPr>
            <a:spLocks noGrp="1"/>
          </p:cNvSpPr>
          <p:nvPr>
            <p:ph type="title"/>
          </p:nvPr>
        </p:nvSpPr>
        <p:spPr>
          <a:xfrm>
            <a:off x="162720" y="0"/>
            <a:ext cx="11281271" cy="570158"/>
          </a:xfrm>
        </p:spPr>
        <p:txBody>
          <a:bodyPr>
            <a:normAutofit/>
          </a:bodyPr>
          <a:lstStyle/>
          <a:p>
            <a:r>
              <a:rPr lang="en-US" sz="2800"/>
              <a:t>Skyrocketing AI Intelligence: ChatGPT's o3 sets new record –  April ‘25</a:t>
            </a:r>
          </a:p>
        </p:txBody>
      </p:sp>
      <p:pic>
        <p:nvPicPr>
          <p:cNvPr id="5" name="Picture 4">
            <a:extLst>
              <a:ext uri="{FF2B5EF4-FFF2-40B4-BE49-F238E27FC236}">
                <a16:creationId xmlns:a16="http://schemas.microsoft.com/office/drawing/2014/main" id="{10879E6E-AB25-B3C2-680A-629F3A5012C0}"/>
              </a:ext>
            </a:extLst>
          </p:cNvPr>
          <p:cNvPicPr>
            <a:picLocks noChangeAspect="1"/>
          </p:cNvPicPr>
          <p:nvPr/>
        </p:nvPicPr>
        <p:blipFill>
          <a:blip r:embed="rId2"/>
          <a:stretch>
            <a:fillRect/>
          </a:stretch>
        </p:blipFill>
        <p:spPr>
          <a:xfrm>
            <a:off x="1915931" y="626484"/>
            <a:ext cx="8151743" cy="4043706"/>
          </a:xfrm>
          <a:prstGeom prst="rect">
            <a:avLst/>
          </a:prstGeom>
        </p:spPr>
      </p:pic>
      <p:pic>
        <p:nvPicPr>
          <p:cNvPr id="8" name="Picture 7">
            <a:extLst>
              <a:ext uri="{FF2B5EF4-FFF2-40B4-BE49-F238E27FC236}">
                <a16:creationId xmlns:a16="http://schemas.microsoft.com/office/drawing/2014/main" id="{CF60A6D0-29B0-7F8D-4EC4-C4B19E97AD12}"/>
              </a:ext>
            </a:extLst>
          </p:cNvPr>
          <p:cNvPicPr>
            <a:picLocks noChangeAspect="1"/>
          </p:cNvPicPr>
          <p:nvPr/>
        </p:nvPicPr>
        <p:blipFill>
          <a:blip r:embed="rId3"/>
          <a:stretch>
            <a:fillRect/>
          </a:stretch>
        </p:blipFill>
        <p:spPr>
          <a:xfrm>
            <a:off x="2074258" y="4267434"/>
            <a:ext cx="8211696" cy="2534004"/>
          </a:xfrm>
          <a:prstGeom prst="rect">
            <a:avLst/>
          </a:prstGeom>
        </p:spPr>
      </p:pic>
    </p:spTree>
    <p:extLst>
      <p:ext uri="{BB962C8B-B14F-4D97-AF65-F5344CB8AC3E}">
        <p14:creationId xmlns:p14="http://schemas.microsoft.com/office/powerpoint/2010/main" val="28394369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EF7B14-3B4D-6C18-7B23-CB8BB5EA9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DD5F1-0D3B-BDBA-D16F-193296CC7839}"/>
              </a:ext>
            </a:extLst>
          </p:cNvPr>
          <p:cNvSpPr>
            <a:spLocks noGrp="1"/>
          </p:cNvSpPr>
          <p:nvPr>
            <p:ph type="title"/>
          </p:nvPr>
        </p:nvSpPr>
        <p:spPr>
          <a:xfrm>
            <a:off x="1322318" y="268361"/>
            <a:ext cx="7288282" cy="607940"/>
          </a:xfrm>
        </p:spPr>
        <p:txBody>
          <a:bodyPr>
            <a:normAutofit fontScale="9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OpenAI Reasoning Models - </a:t>
            </a:r>
            <a:r>
              <a:rPr lang="en-US" sz="3200" b="1" spc="50">
                <a:solidFill>
                  <a:prstClr val="black"/>
                </a:solidFill>
                <a:latin typeface="Abadi" panose="020B0604020104020204" pitchFamily="34" charset="0"/>
                <a:ea typeface="+mn-ea"/>
                <a:cs typeface="+mn-cs"/>
              </a:rPr>
              <a:t>Programming</a:t>
            </a:r>
            <a:r>
              <a:rPr lang="en-US" sz="3200" b="1" cap="none" spc="50">
                <a:solidFill>
                  <a:prstClr val="black"/>
                </a:solidFill>
                <a:latin typeface="Abadi" panose="020B0604020104020204" pitchFamily="34" charset="0"/>
                <a:ea typeface="+mn-ea"/>
                <a:cs typeface="+mn-cs"/>
              </a:rPr>
              <a:t> </a:t>
            </a:r>
            <a:endParaRPr lang="en-US" sz="4400"/>
          </a:p>
        </p:txBody>
      </p:sp>
      <p:sp>
        <p:nvSpPr>
          <p:cNvPr id="14" name="Slide Number Placeholder 5">
            <a:extLst>
              <a:ext uri="{FF2B5EF4-FFF2-40B4-BE49-F238E27FC236}">
                <a16:creationId xmlns:a16="http://schemas.microsoft.com/office/drawing/2014/main" id="{93A1C1FA-577D-5F91-725C-9ED5CB04E551}"/>
              </a:ext>
            </a:extLst>
          </p:cNvPr>
          <p:cNvSpPr>
            <a:spLocks noGrp="1"/>
          </p:cNvSpPr>
          <p:nvPr>
            <p:ph type="sldNum" sz="quarter" idx="12"/>
          </p:nvPr>
        </p:nvSpPr>
        <p:spPr>
          <a:xfrm>
            <a:off x="10373350" y="6356349"/>
            <a:ext cx="987552"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srgbClr val="525252"/>
                </a:solidFill>
                <a:effectLst/>
                <a:uLnTx/>
                <a:uFillTx/>
                <a:latin typeface="IntelOne Display Regular"/>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srgbClr val="525252"/>
              </a:solidFill>
              <a:effectLst/>
              <a:uLnTx/>
              <a:uFillTx/>
              <a:latin typeface="IntelOne Display Regular"/>
            </a:endParaRPr>
          </a:p>
        </p:txBody>
      </p:sp>
      <p:sp>
        <p:nvSpPr>
          <p:cNvPr id="4" name="Content Placeholder 2">
            <a:extLst>
              <a:ext uri="{FF2B5EF4-FFF2-40B4-BE49-F238E27FC236}">
                <a16:creationId xmlns:a16="http://schemas.microsoft.com/office/drawing/2014/main" id="{E3F32EDC-C7C8-91FC-D4C0-81B99752ECBF}"/>
              </a:ext>
            </a:extLst>
          </p:cNvPr>
          <p:cNvSpPr txBox="1">
            <a:spLocks/>
          </p:cNvSpPr>
          <p:nvPr/>
        </p:nvSpPr>
        <p:spPr>
          <a:xfrm>
            <a:off x="541782" y="1099458"/>
            <a:ext cx="11274552" cy="49251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525252"/>
                </a:solidFill>
                <a:effectLst/>
                <a:uLnTx/>
                <a:uFillTx/>
                <a:latin typeface="IntelOne Display Regular"/>
              </a:rPr>
              <a:t>OpenAI o1</a:t>
            </a:r>
            <a:r>
              <a:rPr lang="en-US" sz="2400">
                <a:solidFill>
                  <a:srgbClr val="525252"/>
                </a:solidFill>
                <a:latin typeface="IntelOne Display Regular"/>
              </a:rPr>
              <a:t> r</a:t>
            </a:r>
            <a:r>
              <a:rPr kumimoji="0" lang="en-US" sz="2400" b="0" i="0" u="none" strike="noStrike" kern="1200" cap="none" spc="0" normalizeH="0" baseline="0" noProof="0" err="1">
                <a:ln>
                  <a:noFill/>
                </a:ln>
                <a:solidFill>
                  <a:srgbClr val="525252"/>
                </a:solidFill>
                <a:effectLst/>
                <a:uLnTx/>
                <a:uFillTx/>
                <a:latin typeface="IntelOne Display Regular"/>
              </a:rPr>
              <a:t>anks</a:t>
            </a:r>
            <a:r>
              <a:rPr kumimoji="0" lang="en-US" sz="2400" b="0" i="0" u="none" strike="noStrike" kern="1200" cap="none" spc="0" normalizeH="0" baseline="0" noProof="0">
                <a:ln>
                  <a:noFill/>
                </a:ln>
                <a:solidFill>
                  <a:srgbClr val="525252"/>
                </a:solidFill>
                <a:effectLst/>
                <a:uLnTx/>
                <a:uFillTx/>
                <a:latin typeface="IntelOne Display Regular"/>
              </a:rPr>
              <a:t> in the 89th percentile on competitive programming questions (</a:t>
            </a:r>
            <a:r>
              <a:rPr kumimoji="0" lang="en-US" sz="2400" b="0" i="0" u="none" strike="noStrike" kern="1200" cap="none" spc="0" normalizeH="0" baseline="0" noProof="0" err="1">
                <a:ln>
                  <a:noFill/>
                </a:ln>
                <a:solidFill>
                  <a:srgbClr val="525252"/>
                </a:solidFill>
                <a:effectLst/>
                <a:uLnTx/>
                <a:uFillTx/>
                <a:latin typeface="IntelOne Display Regular"/>
              </a:rPr>
              <a:t>Codeforces</a:t>
            </a:r>
            <a:r>
              <a:rPr kumimoji="0" lang="en-US" sz="2400" b="0" i="0" u="none" strike="noStrike" kern="1200" cap="none" spc="0" normalizeH="0" baseline="0" noProof="0">
                <a:ln>
                  <a:noFill/>
                </a:ln>
                <a:solidFill>
                  <a:srgbClr val="525252"/>
                </a:solidFill>
                <a:effectLst/>
                <a:uLnTx/>
                <a:uFillTx/>
                <a:latin typeface="IntelOne Display Regular"/>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solidFill>
                  <a:srgbClr val="525252"/>
                </a:solidFill>
                <a:latin typeface="IntelOne Display Regular"/>
              </a:rPr>
              <a:t>OpenAI o3 ranks in the 99.8</a:t>
            </a:r>
            <a:r>
              <a:rPr lang="en-US" sz="2400" baseline="30000">
                <a:solidFill>
                  <a:srgbClr val="525252"/>
                </a:solidFill>
                <a:latin typeface="IntelOne Display Regular"/>
              </a:rPr>
              <a:t>th</a:t>
            </a:r>
            <a:r>
              <a:rPr lang="en-US" sz="2400">
                <a:solidFill>
                  <a:srgbClr val="525252"/>
                </a:solidFill>
                <a:latin typeface="IntelOne Display Regular"/>
              </a:rPr>
              <a:t> percentile</a:t>
            </a:r>
            <a:endParaRPr kumimoji="0" lang="en-US" sz="2400" b="0" i="0" u="none" strike="noStrike" kern="1200" cap="none" spc="0" normalizeH="0" baseline="0" noProof="0">
              <a:ln>
                <a:noFill/>
              </a:ln>
              <a:solidFill>
                <a:srgbClr val="525252"/>
              </a:solidFill>
              <a:effectLst/>
              <a:uLnTx/>
              <a:uFillTx/>
              <a:latin typeface="IntelOne Display Regular"/>
            </a:endParaRPr>
          </a:p>
        </p:txBody>
      </p:sp>
      <p:pic>
        <p:nvPicPr>
          <p:cNvPr id="5" name="Picture 4">
            <a:extLst>
              <a:ext uri="{FF2B5EF4-FFF2-40B4-BE49-F238E27FC236}">
                <a16:creationId xmlns:a16="http://schemas.microsoft.com/office/drawing/2014/main" id="{86A78F6F-69C8-D686-6448-21D21F5C351E}"/>
              </a:ext>
            </a:extLst>
          </p:cNvPr>
          <p:cNvPicPr>
            <a:picLocks noChangeAspect="1"/>
          </p:cNvPicPr>
          <p:nvPr/>
        </p:nvPicPr>
        <p:blipFill>
          <a:blip r:embed="rId3"/>
          <a:stretch>
            <a:fillRect/>
          </a:stretch>
        </p:blipFill>
        <p:spPr>
          <a:xfrm>
            <a:off x="2045616" y="2350435"/>
            <a:ext cx="6290706" cy="4188476"/>
          </a:xfrm>
          <a:prstGeom prst="rect">
            <a:avLst/>
          </a:prstGeom>
        </p:spPr>
      </p:pic>
      <p:sp>
        <p:nvSpPr>
          <p:cNvPr id="6" name="TextBox 5">
            <a:extLst>
              <a:ext uri="{FF2B5EF4-FFF2-40B4-BE49-F238E27FC236}">
                <a16:creationId xmlns:a16="http://schemas.microsoft.com/office/drawing/2014/main" id="{1EC137A8-5EE6-8360-E1DB-AE82BBB16A19}"/>
              </a:ext>
            </a:extLst>
          </p:cNvPr>
          <p:cNvSpPr txBox="1"/>
          <p:nvPr/>
        </p:nvSpPr>
        <p:spPr>
          <a:xfrm>
            <a:off x="9265118" y="5758542"/>
            <a:ext cx="2622082" cy="461665"/>
          </a:xfrm>
          <a:prstGeom prst="rect">
            <a:avLst/>
          </a:prstGeom>
          <a:noFill/>
        </p:spPr>
        <p:txBody>
          <a:bodyPr wrap="square" rtlCol="0">
            <a:spAutoFit/>
          </a:bodyPr>
          <a:lstStyle/>
          <a:p>
            <a:r>
              <a:rPr lang="en-US" sz="1200">
                <a:hlinkClick r:id="rId4"/>
              </a:rPr>
              <a:t>Competitive Programming with Large Reasoning Models</a:t>
            </a:r>
            <a:endParaRPr lang="en-US" sz="1200"/>
          </a:p>
        </p:txBody>
      </p:sp>
    </p:spTree>
    <p:extLst>
      <p:ext uri="{BB962C8B-B14F-4D97-AF65-F5344CB8AC3E}">
        <p14:creationId xmlns:p14="http://schemas.microsoft.com/office/powerpoint/2010/main" val="1247709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CED3-23C8-EAE1-620D-320306E3437C}"/>
              </a:ext>
            </a:extLst>
          </p:cNvPr>
          <p:cNvSpPr>
            <a:spLocks noGrp="1"/>
          </p:cNvSpPr>
          <p:nvPr>
            <p:ph type="title"/>
          </p:nvPr>
        </p:nvSpPr>
        <p:spPr/>
        <p:txBody>
          <a:bodyPr/>
          <a:lstStyle/>
          <a:p>
            <a:r>
              <a:rPr lang="en-US"/>
              <a:t>AI Researching and Experimenting For Better AI</a:t>
            </a:r>
          </a:p>
        </p:txBody>
      </p:sp>
      <p:sp>
        <p:nvSpPr>
          <p:cNvPr id="3" name="Content Placeholder 2">
            <a:extLst>
              <a:ext uri="{FF2B5EF4-FFF2-40B4-BE49-F238E27FC236}">
                <a16:creationId xmlns:a16="http://schemas.microsoft.com/office/drawing/2014/main" id="{72DBBCB8-228A-EE9F-C809-79B7DC442816}"/>
              </a:ext>
            </a:extLst>
          </p:cNvPr>
          <p:cNvSpPr>
            <a:spLocks noGrp="1"/>
          </p:cNvSpPr>
          <p:nvPr>
            <p:ph idx="1"/>
          </p:nvPr>
        </p:nvSpPr>
        <p:spPr>
          <a:xfrm>
            <a:off x="6410040" y="4462049"/>
            <a:ext cx="5545238" cy="1428612"/>
          </a:xfrm>
        </p:spPr>
        <p:txBody>
          <a:bodyPr>
            <a:normAutofit/>
          </a:bodyPr>
          <a:lstStyle/>
          <a:p>
            <a:pPr marL="0" indent="0">
              <a:buNone/>
            </a:pPr>
            <a:r>
              <a:rPr lang="en-US" sz="2400"/>
              <a:t>First AI-by-AI Research Paper accepted at Peer Reviewed Top Tier Conference (ICLR 2025 workshop)</a:t>
            </a:r>
          </a:p>
        </p:txBody>
      </p:sp>
      <p:pic>
        <p:nvPicPr>
          <p:cNvPr id="5" name="Picture 4">
            <a:extLst>
              <a:ext uri="{FF2B5EF4-FFF2-40B4-BE49-F238E27FC236}">
                <a16:creationId xmlns:a16="http://schemas.microsoft.com/office/drawing/2014/main" id="{F92AC378-F53D-C9EE-8D10-DE0A41FDA447}"/>
              </a:ext>
            </a:extLst>
          </p:cNvPr>
          <p:cNvPicPr>
            <a:picLocks noChangeAspect="1"/>
          </p:cNvPicPr>
          <p:nvPr/>
        </p:nvPicPr>
        <p:blipFill>
          <a:blip r:embed="rId2"/>
          <a:stretch>
            <a:fillRect/>
          </a:stretch>
        </p:blipFill>
        <p:spPr>
          <a:xfrm>
            <a:off x="338562" y="3921686"/>
            <a:ext cx="5635905" cy="2144637"/>
          </a:xfrm>
          <a:prstGeom prst="rect">
            <a:avLst/>
          </a:prstGeom>
        </p:spPr>
      </p:pic>
      <p:sp>
        <p:nvSpPr>
          <p:cNvPr id="8" name="Content Placeholder 2">
            <a:extLst>
              <a:ext uri="{FF2B5EF4-FFF2-40B4-BE49-F238E27FC236}">
                <a16:creationId xmlns:a16="http://schemas.microsoft.com/office/drawing/2014/main" id="{33C24315-4F4F-6C73-DEC2-647AC34CBBE1}"/>
              </a:ext>
            </a:extLst>
          </p:cNvPr>
          <p:cNvSpPr txBox="1">
            <a:spLocks/>
          </p:cNvSpPr>
          <p:nvPr/>
        </p:nvSpPr>
        <p:spPr>
          <a:xfrm>
            <a:off x="533399" y="1757580"/>
            <a:ext cx="6088781" cy="1534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Reinforcement Learning from Verifiable Rewards (aka “pure RL”) – e.g., Mathematical Correctness, Code Execution</a:t>
            </a:r>
          </a:p>
        </p:txBody>
      </p:sp>
      <p:cxnSp>
        <p:nvCxnSpPr>
          <p:cNvPr id="11" name="Straight Connector 10">
            <a:extLst>
              <a:ext uri="{FF2B5EF4-FFF2-40B4-BE49-F238E27FC236}">
                <a16:creationId xmlns:a16="http://schemas.microsoft.com/office/drawing/2014/main" id="{20480A42-03EE-8857-6875-502C32F21946}"/>
              </a:ext>
            </a:extLst>
          </p:cNvPr>
          <p:cNvCxnSpPr/>
          <p:nvPr/>
        </p:nvCxnSpPr>
        <p:spPr>
          <a:xfrm>
            <a:off x="1414913" y="3785134"/>
            <a:ext cx="7998594"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8E258B6-248D-A06C-FCBB-C1FB3597454A}"/>
              </a:ext>
            </a:extLst>
          </p:cNvPr>
          <p:cNvPicPr>
            <a:picLocks noChangeAspect="1"/>
          </p:cNvPicPr>
          <p:nvPr/>
        </p:nvPicPr>
        <p:blipFill>
          <a:blip r:embed="rId3"/>
          <a:stretch>
            <a:fillRect/>
          </a:stretch>
        </p:blipFill>
        <p:spPr>
          <a:xfrm>
            <a:off x="7036070" y="1349944"/>
            <a:ext cx="3972021" cy="2113714"/>
          </a:xfrm>
          <a:prstGeom prst="rect">
            <a:avLst/>
          </a:prstGeom>
        </p:spPr>
      </p:pic>
    </p:spTree>
    <p:extLst>
      <p:ext uri="{BB962C8B-B14F-4D97-AF65-F5344CB8AC3E}">
        <p14:creationId xmlns:p14="http://schemas.microsoft.com/office/powerpoint/2010/main" val="8745604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7" y="209550"/>
            <a:ext cx="8888483" cy="675353"/>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Embodied AI – Humanoid Robotics (Industrial)</a:t>
            </a:r>
            <a:endParaRPr lang="en-US" sz="4400"/>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8" y="3932905"/>
            <a:ext cx="1545201" cy="476865"/>
          </a:xfrm>
        </p:spPr>
        <p:txBody>
          <a:bodyPr>
            <a:normAutofit/>
          </a:bodyPr>
          <a:lstStyle/>
          <a:p>
            <a:r>
              <a:rPr lang="en-US" sz="2000">
                <a:latin typeface="Arial" panose="020B0604020202020204" pitchFamily="34" charset="0"/>
                <a:cs typeface="Arial" panose="020B0604020202020204" pitchFamily="34" charset="0"/>
                <a:hlinkClick r:id="rId3"/>
              </a:rPr>
              <a:t>Figure o2 </a:t>
            </a:r>
            <a:endParaRPr lang="en-US" sz="2000">
              <a:latin typeface="Arial" panose="020B0604020202020204" pitchFamily="34" charset="0"/>
              <a:cs typeface="Arial" panose="020B0604020202020204" pitchFamily="34" charset="0"/>
            </a:endParaRP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37</a:t>
            </a:fld>
            <a:endParaRPr lang="en-US"/>
          </a:p>
        </p:txBody>
      </p:sp>
      <p:pic>
        <p:nvPicPr>
          <p:cNvPr id="4" name="Picture 3">
            <a:extLst>
              <a:ext uri="{FF2B5EF4-FFF2-40B4-BE49-F238E27FC236}">
                <a16:creationId xmlns:a16="http://schemas.microsoft.com/office/drawing/2014/main" id="{8C064B25-2424-0F84-4ABC-179E680A146A}"/>
              </a:ext>
            </a:extLst>
          </p:cNvPr>
          <p:cNvPicPr>
            <a:picLocks noChangeAspect="1"/>
          </p:cNvPicPr>
          <p:nvPr/>
        </p:nvPicPr>
        <p:blipFill>
          <a:blip r:embed="rId4"/>
          <a:stretch>
            <a:fillRect/>
          </a:stretch>
        </p:blipFill>
        <p:spPr>
          <a:xfrm>
            <a:off x="342593" y="954882"/>
            <a:ext cx="4517528" cy="2908044"/>
          </a:xfrm>
          <a:prstGeom prst="rect">
            <a:avLst/>
          </a:prstGeom>
        </p:spPr>
      </p:pic>
      <p:sp>
        <p:nvSpPr>
          <p:cNvPr id="6" name="Text Placeholder 2">
            <a:extLst>
              <a:ext uri="{FF2B5EF4-FFF2-40B4-BE49-F238E27FC236}">
                <a16:creationId xmlns:a16="http://schemas.microsoft.com/office/drawing/2014/main" id="{02A16E5A-2B3A-A0FD-0385-351DDCC4332E}"/>
              </a:ext>
            </a:extLst>
          </p:cNvPr>
          <p:cNvSpPr txBox="1">
            <a:spLocks/>
          </p:cNvSpPr>
          <p:nvPr/>
        </p:nvSpPr>
        <p:spPr>
          <a:xfrm>
            <a:off x="8694743" y="4859338"/>
            <a:ext cx="3032113" cy="47686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hlinkClick r:id="rId5"/>
              </a:rPr>
              <a:t>Tesla Optimus Gen 2 </a:t>
            </a:r>
            <a:endParaRPr lang="en-US" sz="2000">
              <a:latin typeface="Arial" panose="020B060402020202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5F597F8A-18EA-6352-D4DD-1F2F4B944907}"/>
              </a:ext>
            </a:extLst>
          </p:cNvPr>
          <p:cNvSpPr txBox="1">
            <a:spLocks/>
          </p:cNvSpPr>
          <p:nvPr/>
        </p:nvSpPr>
        <p:spPr>
          <a:xfrm>
            <a:off x="4632090" y="6117916"/>
            <a:ext cx="3820601" cy="47686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hlinkClick r:id="rId6"/>
              </a:rPr>
              <a:t>Boston Dynamics - Atlas </a:t>
            </a:r>
            <a:endParaRPr lang="en-US" sz="20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F79C53F-51AC-39B0-A2F5-BF122BF95E6E}"/>
              </a:ext>
            </a:extLst>
          </p:cNvPr>
          <p:cNvPicPr>
            <a:picLocks noChangeAspect="1"/>
          </p:cNvPicPr>
          <p:nvPr/>
        </p:nvPicPr>
        <p:blipFill>
          <a:blip r:embed="rId7"/>
          <a:stretch>
            <a:fillRect/>
          </a:stretch>
        </p:blipFill>
        <p:spPr>
          <a:xfrm>
            <a:off x="4632090" y="2838413"/>
            <a:ext cx="3546463" cy="3223632"/>
          </a:xfrm>
          <a:prstGeom prst="rect">
            <a:avLst/>
          </a:prstGeom>
        </p:spPr>
      </p:pic>
      <p:pic>
        <p:nvPicPr>
          <p:cNvPr id="9" name="Picture 8">
            <a:extLst>
              <a:ext uri="{FF2B5EF4-FFF2-40B4-BE49-F238E27FC236}">
                <a16:creationId xmlns:a16="http://schemas.microsoft.com/office/drawing/2014/main" id="{BD6CBEB0-EE11-281F-2CED-1EAF3AF7B348}"/>
              </a:ext>
            </a:extLst>
          </p:cNvPr>
          <p:cNvPicPr>
            <a:picLocks noChangeAspect="1"/>
          </p:cNvPicPr>
          <p:nvPr/>
        </p:nvPicPr>
        <p:blipFill>
          <a:blip r:embed="rId8"/>
          <a:stretch>
            <a:fillRect/>
          </a:stretch>
        </p:blipFill>
        <p:spPr>
          <a:xfrm>
            <a:off x="7905751" y="1330785"/>
            <a:ext cx="3957234" cy="3499978"/>
          </a:xfrm>
          <a:prstGeom prst="rect">
            <a:avLst/>
          </a:prstGeom>
        </p:spPr>
      </p:pic>
    </p:spTree>
    <p:extLst>
      <p:ext uri="{BB962C8B-B14F-4D97-AF65-F5344CB8AC3E}">
        <p14:creationId xmlns:p14="http://schemas.microsoft.com/office/powerpoint/2010/main" val="4293218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95C3775-BF5F-73CB-2A2B-8654D32452AA}"/>
            </a:ext>
          </a:extLst>
        </p:cNvPr>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2644EE0F-9C10-3B1C-5438-6F29644CED13}"/>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38</a:t>
            </a:fld>
            <a:endParaRPr lang="en-US"/>
          </a:p>
        </p:txBody>
      </p:sp>
      <p:sp>
        <p:nvSpPr>
          <p:cNvPr id="4" name="Title 1">
            <a:extLst>
              <a:ext uri="{FF2B5EF4-FFF2-40B4-BE49-F238E27FC236}">
                <a16:creationId xmlns:a16="http://schemas.microsoft.com/office/drawing/2014/main" id="{B32ADCFF-ED40-6064-4EF0-E693183B2CC4}"/>
              </a:ext>
            </a:extLst>
          </p:cNvPr>
          <p:cNvSpPr txBox="1">
            <a:spLocks/>
          </p:cNvSpPr>
          <p:nvPr/>
        </p:nvSpPr>
        <p:spPr>
          <a:xfrm>
            <a:off x="1322317" y="209550"/>
            <a:ext cx="8888483" cy="67535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nSpc>
                <a:spcPct val="100000"/>
              </a:lnSpc>
              <a:spcBef>
                <a:spcPts val="1000"/>
              </a:spcBef>
              <a:buFont typeface="Arial" panose="020B0604020202020204" pitchFamily="34" charset="0"/>
              <a:buNone/>
              <a:defRPr/>
            </a:pPr>
            <a:r>
              <a:rPr lang="en-US" sz="3200" b="1" cap="none" spc="50">
                <a:solidFill>
                  <a:prstClr val="black"/>
                </a:solidFill>
                <a:latin typeface="Abadi" panose="020B0604020104020204" pitchFamily="34" charset="0"/>
                <a:ea typeface="+mn-ea"/>
                <a:cs typeface="+mn-cs"/>
              </a:rPr>
              <a:t>Embodied AI – Humanoid Robotics (Home/Personal)</a:t>
            </a:r>
            <a:endParaRPr lang="en-US" sz="4400"/>
          </a:p>
        </p:txBody>
      </p:sp>
      <p:sp>
        <p:nvSpPr>
          <p:cNvPr id="9" name="Text Placeholder 2">
            <a:extLst>
              <a:ext uri="{FF2B5EF4-FFF2-40B4-BE49-F238E27FC236}">
                <a16:creationId xmlns:a16="http://schemas.microsoft.com/office/drawing/2014/main" id="{AB36960A-BFCE-35BF-5298-A53139FE37DC}"/>
              </a:ext>
            </a:extLst>
          </p:cNvPr>
          <p:cNvSpPr txBox="1">
            <a:spLocks/>
          </p:cNvSpPr>
          <p:nvPr/>
        </p:nvSpPr>
        <p:spPr>
          <a:xfrm>
            <a:off x="755140" y="6117916"/>
            <a:ext cx="1545201" cy="47686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hlinkClick r:id="rId3"/>
              </a:rPr>
              <a:t>1x Neo </a:t>
            </a:r>
            <a:endParaRPr lang="en-US" sz="2000">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33DD9476-6E47-4FEB-33BB-9F1580204528}"/>
              </a:ext>
            </a:extLst>
          </p:cNvPr>
          <p:cNvSpPr txBox="1">
            <a:spLocks/>
          </p:cNvSpPr>
          <p:nvPr/>
        </p:nvSpPr>
        <p:spPr>
          <a:xfrm>
            <a:off x="5320399" y="1735456"/>
            <a:ext cx="1545201" cy="47686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Arial" panose="020B0604020202020204" pitchFamily="34" charset="0"/>
                <a:cs typeface="Arial" panose="020B0604020202020204" pitchFamily="34" charset="0"/>
                <a:hlinkClick r:id="rId4"/>
              </a:rPr>
              <a:t>Unitree G1 </a:t>
            </a:r>
            <a:endParaRPr lang="en-US" sz="20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E16B242-BEDD-3904-F476-2ADC53350828}"/>
              </a:ext>
            </a:extLst>
          </p:cNvPr>
          <p:cNvPicPr>
            <a:picLocks noChangeAspect="1"/>
          </p:cNvPicPr>
          <p:nvPr/>
        </p:nvPicPr>
        <p:blipFill>
          <a:blip r:embed="rId5"/>
          <a:stretch>
            <a:fillRect/>
          </a:stretch>
        </p:blipFill>
        <p:spPr>
          <a:xfrm>
            <a:off x="5320399" y="2326070"/>
            <a:ext cx="2847079" cy="3560373"/>
          </a:xfrm>
          <a:prstGeom prst="rect">
            <a:avLst/>
          </a:prstGeom>
        </p:spPr>
      </p:pic>
      <p:pic>
        <p:nvPicPr>
          <p:cNvPr id="15" name="Picture 14">
            <a:extLst>
              <a:ext uri="{FF2B5EF4-FFF2-40B4-BE49-F238E27FC236}">
                <a16:creationId xmlns:a16="http://schemas.microsoft.com/office/drawing/2014/main" id="{E9C8DDD9-EA39-9B7A-B53F-A3DD2F4A9045}"/>
              </a:ext>
            </a:extLst>
          </p:cNvPr>
          <p:cNvPicPr>
            <a:picLocks noChangeAspect="1"/>
          </p:cNvPicPr>
          <p:nvPr/>
        </p:nvPicPr>
        <p:blipFill>
          <a:blip r:embed="rId6"/>
          <a:stretch>
            <a:fillRect/>
          </a:stretch>
        </p:blipFill>
        <p:spPr>
          <a:xfrm>
            <a:off x="755140" y="1389410"/>
            <a:ext cx="3578176" cy="4591301"/>
          </a:xfrm>
          <a:prstGeom prst="rect">
            <a:avLst/>
          </a:prstGeom>
        </p:spPr>
      </p:pic>
      <p:pic>
        <p:nvPicPr>
          <p:cNvPr id="3" name="Picture 2">
            <a:extLst>
              <a:ext uri="{FF2B5EF4-FFF2-40B4-BE49-F238E27FC236}">
                <a16:creationId xmlns:a16="http://schemas.microsoft.com/office/drawing/2014/main" id="{C6B3D4B5-26C0-8BDE-75A4-ACD734E6F9A2}"/>
              </a:ext>
            </a:extLst>
          </p:cNvPr>
          <p:cNvPicPr>
            <a:picLocks noChangeAspect="1"/>
          </p:cNvPicPr>
          <p:nvPr/>
        </p:nvPicPr>
        <p:blipFill>
          <a:blip r:embed="rId7"/>
          <a:stretch>
            <a:fillRect/>
          </a:stretch>
        </p:blipFill>
        <p:spPr>
          <a:xfrm>
            <a:off x="8514205" y="2503739"/>
            <a:ext cx="3095861" cy="3205034"/>
          </a:xfrm>
          <a:prstGeom prst="rect">
            <a:avLst/>
          </a:prstGeom>
        </p:spPr>
      </p:pic>
    </p:spTree>
    <p:extLst>
      <p:ext uri="{BB962C8B-B14F-4D97-AF65-F5344CB8AC3E}">
        <p14:creationId xmlns:p14="http://schemas.microsoft.com/office/powerpoint/2010/main" val="22067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86AC2C-B927-5372-13FA-0F9EFC23491E}"/>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2E73DB85-D15B-21C1-D42B-960853341538}"/>
              </a:ext>
            </a:extLst>
          </p:cNvPr>
          <p:cNvSpPr>
            <a:spLocks noGrp="1"/>
          </p:cNvSpPr>
          <p:nvPr>
            <p:ph type="sldNum" sz="quarter" idx="13"/>
          </p:nvPr>
        </p:nvSpPr>
        <p:spPr/>
        <p:txBody>
          <a:bodyPr/>
          <a:lstStyle/>
          <a:p>
            <a:fld id="{A49DFD55-3C28-40EF-9E31-A92D2E4017FF}" type="slidenum">
              <a:rPr lang="en-US" smtClean="0"/>
              <a:pPr/>
              <a:t>39</a:t>
            </a:fld>
            <a:endParaRPr lang="en-US"/>
          </a:p>
        </p:txBody>
      </p:sp>
      <p:pic>
        <p:nvPicPr>
          <p:cNvPr id="9" name="Picture 8">
            <a:hlinkClick r:id="rId2"/>
            <a:extLst>
              <a:ext uri="{FF2B5EF4-FFF2-40B4-BE49-F238E27FC236}">
                <a16:creationId xmlns:a16="http://schemas.microsoft.com/office/drawing/2014/main" id="{B0586B0F-AAD4-B49E-28B0-61EECF4D53AB}"/>
              </a:ext>
            </a:extLst>
          </p:cNvPr>
          <p:cNvPicPr>
            <a:picLocks noChangeAspect="1"/>
          </p:cNvPicPr>
          <p:nvPr/>
        </p:nvPicPr>
        <p:blipFill>
          <a:blip r:embed="rId3"/>
          <a:srcRect t="15538" r="46875"/>
          <a:stretch/>
        </p:blipFill>
        <p:spPr>
          <a:xfrm>
            <a:off x="1075462" y="1472679"/>
            <a:ext cx="5999107" cy="4508313"/>
          </a:xfrm>
          <a:prstGeom prst="rect">
            <a:avLst/>
          </a:prstGeom>
        </p:spPr>
      </p:pic>
      <p:sp>
        <p:nvSpPr>
          <p:cNvPr id="2" name="TextBox 1">
            <a:extLst>
              <a:ext uri="{FF2B5EF4-FFF2-40B4-BE49-F238E27FC236}">
                <a16:creationId xmlns:a16="http://schemas.microsoft.com/office/drawing/2014/main" id="{173E17A8-03D4-4942-A1EF-BF95F0ED4E35}"/>
              </a:ext>
            </a:extLst>
          </p:cNvPr>
          <p:cNvSpPr txBox="1"/>
          <p:nvPr/>
        </p:nvSpPr>
        <p:spPr>
          <a:xfrm>
            <a:off x="9247219" y="6202460"/>
            <a:ext cx="753732" cy="307777"/>
          </a:xfrm>
          <a:prstGeom prst="rect">
            <a:avLst/>
          </a:prstGeom>
          <a:noFill/>
        </p:spPr>
        <p:txBody>
          <a:bodyPr wrap="none" rtlCol="0">
            <a:spAutoFit/>
          </a:bodyPr>
          <a:lstStyle/>
          <a:p>
            <a:r>
              <a:rPr lang="en-US" sz="1400">
                <a:hlinkClick r:id="rId2"/>
              </a:rPr>
              <a:t>Source</a:t>
            </a:r>
            <a:endParaRPr lang="en-US" sz="1400"/>
          </a:p>
        </p:txBody>
      </p:sp>
      <p:pic>
        <p:nvPicPr>
          <p:cNvPr id="4" name="Picture 3">
            <a:hlinkClick r:id="rId2"/>
            <a:extLst>
              <a:ext uri="{FF2B5EF4-FFF2-40B4-BE49-F238E27FC236}">
                <a16:creationId xmlns:a16="http://schemas.microsoft.com/office/drawing/2014/main" id="{47ED22A1-DA18-1D86-F30D-F6B8458F04B3}"/>
              </a:ext>
            </a:extLst>
          </p:cNvPr>
          <p:cNvPicPr>
            <a:picLocks noChangeAspect="1"/>
          </p:cNvPicPr>
          <p:nvPr/>
        </p:nvPicPr>
        <p:blipFill>
          <a:blip r:embed="rId3"/>
          <a:srcRect l="72980" t="15538"/>
          <a:stretch/>
        </p:blipFill>
        <p:spPr>
          <a:xfrm>
            <a:off x="7074569" y="1472680"/>
            <a:ext cx="3051146" cy="4508313"/>
          </a:xfrm>
          <a:prstGeom prst="rect">
            <a:avLst/>
          </a:prstGeom>
        </p:spPr>
      </p:pic>
      <p:sp>
        <p:nvSpPr>
          <p:cNvPr id="8" name="Title 1">
            <a:extLst>
              <a:ext uri="{FF2B5EF4-FFF2-40B4-BE49-F238E27FC236}">
                <a16:creationId xmlns:a16="http://schemas.microsoft.com/office/drawing/2014/main" id="{8E5AE0C6-F280-D92F-4F12-396C13B73841}"/>
              </a:ext>
            </a:extLst>
          </p:cNvPr>
          <p:cNvSpPr txBox="1">
            <a:spLocks/>
          </p:cNvSpPr>
          <p:nvPr/>
        </p:nvSpPr>
        <p:spPr>
          <a:xfrm>
            <a:off x="1322317" y="209550"/>
            <a:ext cx="8888483" cy="6753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nSpc>
                <a:spcPct val="100000"/>
              </a:lnSpc>
              <a:spcBef>
                <a:spcPts val="1000"/>
              </a:spcBef>
              <a:buFont typeface="Arial" panose="020B0604020202020204" pitchFamily="34" charset="0"/>
              <a:buNone/>
              <a:defRPr/>
            </a:pPr>
            <a:r>
              <a:rPr lang="en-US" sz="3200" b="1" cap="none" spc="50">
                <a:solidFill>
                  <a:prstClr val="black"/>
                </a:solidFill>
                <a:latin typeface="Abadi" panose="020B0604020104020204" pitchFamily="34" charset="0"/>
                <a:ea typeface="+mn-ea"/>
                <a:cs typeface="+mn-cs"/>
              </a:rPr>
              <a:t>Presumed Stages of Artificial Intelligence</a:t>
            </a:r>
            <a:endParaRPr lang="en-US" sz="4400"/>
          </a:p>
        </p:txBody>
      </p:sp>
    </p:spTree>
    <p:extLst>
      <p:ext uri="{BB962C8B-B14F-4D97-AF65-F5344CB8AC3E}">
        <p14:creationId xmlns:p14="http://schemas.microsoft.com/office/powerpoint/2010/main" val="228020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446B-0714-1C36-5BF6-260DC146B2CD}"/>
              </a:ext>
            </a:extLst>
          </p:cNvPr>
          <p:cNvSpPr>
            <a:spLocks noGrp="1"/>
          </p:cNvSpPr>
          <p:nvPr>
            <p:ph type="title"/>
          </p:nvPr>
        </p:nvSpPr>
        <p:spPr>
          <a:xfrm>
            <a:off x="774192" y="251269"/>
            <a:ext cx="10515600" cy="704723"/>
          </a:xfrm>
        </p:spPr>
        <p:txBody>
          <a:bodyPr>
            <a:normAutofit fontScale="90000"/>
          </a:bodyPr>
          <a:lstStyle/>
          <a:p>
            <a:r>
              <a:rPr lang="en-US" sz="3600"/>
              <a:t>10x/year LLM Scaling Was Incredible, While it Lasted…</a:t>
            </a:r>
          </a:p>
        </p:txBody>
      </p:sp>
      <p:pic>
        <p:nvPicPr>
          <p:cNvPr id="5" name="Picture 4">
            <a:extLst>
              <a:ext uri="{FF2B5EF4-FFF2-40B4-BE49-F238E27FC236}">
                <a16:creationId xmlns:a16="http://schemas.microsoft.com/office/drawing/2014/main" id="{DB736100-58EC-2B05-7196-EE0688CD62FB}"/>
              </a:ext>
            </a:extLst>
          </p:cNvPr>
          <p:cNvPicPr>
            <a:picLocks noChangeAspect="1"/>
          </p:cNvPicPr>
          <p:nvPr/>
        </p:nvPicPr>
        <p:blipFill>
          <a:blip r:embed="rId2"/>
          <a:stretch>
            <a:fillRect/>
          </a:stretch>
        </p:blipFill>
        <p:spPr>
          <a:xfrm>
            <a:off x="5715000" y="2838619"/>
            <a:ext cx="6373368" cy="3679622"/>
          </a:xfrm>
          <a:prstGeom prst="rect">
            <a:avLst/>
          </a:prstGeom>
        </p:spPr>
      </p:pic>
      <p:sp>
        <p:nvSpPr>
          <p:cNvPr id="6" name="Rectangle 5">
            <a:extLst>
              <a:ext uri="{FF2B5EF4-FFF2-40B4-BE49-F238E27FC236}">
                <a16:creationId xmlns:a16="http://schemas.microsoft.com/office/drawing/2014/main" id="{7B849B04-6807-157B-50E1-F0FA2EF49863}"/>
              </a:ext>
            </a:extLst>
          </p:cNvPr>
          <p:cNvSpPr/>
          <p:nvPr/>
        </p:nvSpPr>
        <p:spPr>
          <a:xfrm>
            <a:off x="5715000" y="2578608"/>
            <a:ext cx="777240" cy="1335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22CD5D-CA18-7EC4-12BD-8B9000044232}"/>
              </a:ext>
            </a:extLst>
          </p:cNvPr>
          <p:cNvSpPr>
            <a:spLocks noGrp="1"/>
          </p:cNvSpPr>
          <p:nvPr>
            <p:ph idx="1"/>
          </p:nvPr>
        </p:nvSpPr>
        <p:spPr>
          <a:xfrm>
            <a:off x="475487" y="1091086"/>
            <a:ext cx="10060433" cy="5427155"/>
          </a:xfrm>
        </p:spPr>
        <p:txBody>
          <a:bodyPr>
            <a:normAutofit/>
          </a:bodyPr>
          <a:lstStyle/>
          <a:p>
            <a:r>
              <a:rPr lang="en-US" sz="2200"/>
              <a:t>Model size growth from 340M params BERT (2018) to 175B params GPT-3 (2020) was &gt; 10x/year  </a:t>
            </a:r>
          </a:p>
          <a:p>
            <a:r>
              <a:rPr lang="en-US" sz="2200"/>
              <a:t>Growth from 175B GPT-3 (2020) to rumored 1.8T GPT-4 (2023) is 10x over 3 years</a:t>
            </a:r>
          </a:p>
          <a:p>
            <a:r>
              <a:rPr lang="en-US" sz="2200"/>
              <a:t>GPT-3/3.5 are monolithic dense models; GPT-4 assumed to be 8 x 220B   Mixture-of-Experts (</a:t>
            </a:r>
            <a:r>
              <a:rPr lang="en-US" sz="2200" err="1"/>
              <a:t>MoE</a:t>
            </a:r>
            <a:r>
              <a:rPr lang="en-US" sz="2200"/>
              <a:t>)</a:t>
            </a:r>
          </a:p>
          <a:p>
            <a:r>
              <a:rPr lang="en-US" sz="2200"/>
              <a:t>HW architecture to accommodate full model                                                                       as well as be optimized for active params </a:t>
            </a:r>
          </a:p>
        </p:txBody>
      </p:sp>
    </p:spTree>
    <p:extLst>
      <p:ext uri="{BB962C8B-B14F-4D97-AF65-F5344CB8AC3E}">
        <p14:creationId xmlns:p14="http://schemas.microsoft.com/office/powerpoint/2010/main" val="39670461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EE6FF2B-6057-2B73-21BC-ADDDAA83C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E3668-8E65-1F95-4769-A42A18FCB1D5}"/>
              </a:ext>
            </a:extLst>
          </p:cNvPr>
          <p:cNvSpPr>
            <a:spLocks noGrp="1"/>
          </p:cNvSpPr>
          <p:nvPr>
            <p:ph type="title"/>
          </p:nvPr>
        </p:nvSpPr>
        <p:spPr>
          <a:xfrm>
            <a:off x="1322318" y="268361"/>
            <a:ext cx="7288282" cy="731764"/>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“Intelligence Explosion*”</a:t>
            </a:r>
            <a:endParaRPr lang="en-US" sz="4400"/>
          </a:p>
        </p:txBody>
      </p:sp>
      <p:sp>
        <p:nvSpPr>
          <p:cNvPr id="14" name="Slide Number Placeholder 5">
            <a:extLst>
              <a:ext uri="{FF2B5EF4-FFF2-40B4-BE49-F238E27FC236}">
                <a16:creationId xmlns:a16="http://schemas.microsoft.com/office/drawing/2014/main" id="{F6EC5538-844C-A792-4A99-9C025A23495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40</a:t>
            </a:fld>
            <a:endParaRPr lang="en-US"/>
          </a:p>
        </p:txBody>
      </p:sp>
      <p:sp>
        <p:nvSpPr>
          <p:cNvPr id="6" name="Content Placeholder 2">
            <a:extLst>
              <a:ext uri="{FF2B5EF4-FFF2-40B4-BE49-F238E27FC236}">
                <a16:creationId xmlns:a16="http://schemas.microsoft.com/office/drawing/2014/main" id="{5B226FB5-4F9A-1275-F6C4-E4FA457285EA}"/>
              </a:ext>
            </a:extLst>
          </p:cNvPr>
          <p:cNvSpPr txBox="1">
            <a:spLocks/>
          </p:cNvSpPr>
          <p:nvPr/>
        </p:nvSpPr>
        <p:spPr>
          <a:xfrm>
            <a:off x="541782" y="1409700"/>
            <a:ext cx="11274552" cy="46148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Intelligence Explosion is theoretical scenario in which an intelligent agent analyzes the processes that produce its intelligence, improves upon them, and creates a successor which does the same. Repeatedly until reaching Artificial Super Intelligence – ASI. </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“Intelligence explosion hard takeoff” (controversial) – Same, but with an assumption of extremely short duration.</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Singularity - a hypothetical future point in time at which technological growth becomes uncontrollable and irreversible, resulting in unforeseeable consequences </a:t>
            </a:r>
          </a:p>
          <a:p>
            <a:pPr marL="0" indent="0">
              <a:buFont typeface="Arial" panose="020B0604020202020204" pitchFamily="34" charset="0"/>
              <a:buNone/>
            </a:pPr>
            <a:endParaRPr lang="en-US" sz="2400"/>
          </a:p>
        </p:txBody>
      </p:sp>
      <p:sp>
        <p:nvSpPr>
          <p:cNvPr id="7" name="TextBox 6">
            <a:extLst>
              <a:ext uri="{FF2B5EF4-FFF2-40B4-BE49-F238E27FC236}">
                <a16:creationId xmlns:a16="http://schemas.microsoft.com/office/drawing/2014/main" id="{7D3E32F6-2A4B-9E65-3B9F-5DBA9C9A29FF}"/>
              </a:ext>
            </a:extLst>
          </p:cNvPr>
          <p:cNvSpPr txBox="1"/>
          <p:nvPr/>
        </p:nvSpPr>
        <p:spPr>
          <a:xfrm>
            <a:off x="9353800" y="6024564"/>
            <a:ext cx="2462534" cy="646331"/>
          </a:xfrm>
          <a:prstGeom prst="rect">
            <a:avLst/>
          </a:prstGeom>
          <a:noFill/>
        </p:spPr>
        <p:txBody>
          <a:bodyPr wrap="none" rtlCol="0">
            <a:spAutoFit/>
          </a:bodyPr>
          <a:lstStyle/>
          <a:p>
            <a:r>
              <a:rPr lang="en-US"/>
              <a:t>*I.J. Good 1965</a:t>
            </a:r>
          </a:p>
          <a:p>
            <a:r>
              <a:rPr lang="en-US"/>
              <a:t>** Source - </a:t>
            </a:r>
            <a:r>
              <a:rPr lang="en-US">
                <a:hlinkClick r:id="rId3"/>
              </a:rPr>
              <a:t>LessWrong</a:t>
            </a:r>
            <a:endParaRPr lang="en-US"/>
          </a:p>
        </p:txBody>
      </p:sp>
    </p:spTree>
    <p:extLst>
      <p:ext uri="{BB962C8B-B14F-4D97-AF65-F5344CB8AC3E}">
        <p14:creationId xmlns:p14="http://schemas.microsoft.com/office/powerpoint/2010/main" val="2128105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B10F-4979-A8CC-BE1F-DCFA07192AF8}"/>
              </a:ext>
            </a:extLst>
          </p:cNvPr>
          <p:cNvSpPr>
            <a:spLocks noGrp="1"/>
          </p:cNvSpPr>
          <p:nvPr>
            <p:ph type="title"/>
          </p:nvPr>
        </p:nvSpPr>
        <p:spPr/>
        <p:txBody>
          <a:bodyPr/>
          <a:lstStyle/>
          <a:p>
            <a:r>
              <a:rPr lang="en-US"/>
              <a:t>“Intelligence Explosion”</a:t>
            </a:r>
          </a:p>
        </p:txBody>
      </p:sp>
      <p:sp>
        <p:nvSpPr>
          <p:cNvPr id="3" name="Content Placeholder 2">
            <a:extLst>
              <a:ext uri="{FF2B5EF4-FFF2-40B4-BE49-F238E27FC236}">
                <a16:creationId xmlns:a16="http://schemas.microsoft.com/office/drawing/2014/main" id="{8C265551-3D2B-6D58-40FB-A09FFEE09550}"/>
              </a:ext>
            </a:extLst>
          </p:cNvPr>
          <p:cNvSpPr>
            <a:spLocks noGrp="1"/>
          </p:cNvSpPr>
          <p:nvPr>
            <p:ph idx="1"/>
          </p:nvPr>
        </p:nvSpPr>
        <p:spPr/>
        <p:txBody>
          <a:bodyPr>
            <a:normAutofit/>
          </a:bodyPr>
          <a:lstStyle/>
          <a:p>
            <a:pPr marL="0" indent="0">
              <a:spcBef>
                <a:spcPts val="0"/>
              </a:spcBef>
              <a:buNone/>
            </a:pPr>
            <a:r>
              <a:rPr lang="en-US" sz="2400">
                <a:hlinkClick r:id="rId2"/>
              </a:rPr>
              <a:t>From AGI to Superintelligence: </a:t>
            </a:r>
          </a:p>
          <a:p>
            <a:pPr marL="0" indent="0">
              <a:spcBef>
                <a:spcPts val="0"/>
              </a:spcBef>
              <a:buNone/>
            </a:pPr>
            <a:r>
              <a:rPr lang="en-US" sz="2400">
                <a:hlinkClick r:id="rId2"/>
              </a:rPr>
              <a:t>the Intelligence Explosion</a:t>
            </a:r>
            <a:endParaRPr lang="en-US" sz="2400"/>
          </a:p>
          <a:p>
            <a:pPr marL="0" indent="0">
              <a:buNone/>
            </a:pPr>
            <a:endParaRPr lang="en-US" sz="2400"/>
          </a:p>
          <a:p>
            <a:pPr marL="0" indent="0">
              <a:buNone/>
            </a:pPr>
            <a:r>
              <a:rPr lang="en-US" sz="2400"/>
              <a:t> Leopold Aschenbrenner</a:t>
            </a:r>
          </a:p>
          <a:p>
            <a:pPr marL="0" indent="0">
              <a:buNone/>
            </a:pPr>
            <a:r>
              <a:rPr lang="en-US" sz="2400"/>
              <a:t>June 2024</a:t>
            </a:r>
          </a:p>
        </p:txBody>
      </p:sp>
      <p:pic>
        <p:nvPicPr>
          <p:cNvPr id="4" name="Picture 3">
            <a:extLst>
              <a:ext uri="{FF2B5EF4-FFF2-40B4-BE49-F238E27FC236}">
                <a16:creationId xmlns:a16="http://schemas.microsoft.com/office/drawing/2014/main" id="{CFEA75B5-3B6D-EC01-D643-ED24EA4AE96C}"/>
              </a:ext>
            </a:extLst>
          </p:cNvPr>
          <p:cNvPicPr>
            <a:picLocks noChangeAspect="1"/>
          </p:cNvPicPr>
          <p:nvPr/>
        </p:nvPicPr>
        <p:blipFill>
          <a:blip r:embed="rId3"/>
          <a:stretch>
            <a:fillRect/>
          </a:stretch>
        </p:blipFill>
        <p:spPr>
          <a:xfrm>
            <a:off x="4755037" y="1253826"/>
            <a:ext cx="6687930" cy="5156368"/>
          </a:xfrm>
          <a:prstGeom prst="rect">
            <a:avLst/>
          </a:prstGeom>
        </p:spPr>
      </p:pic>
    </p:spTree>
    <p:extLst>
      <p:ext uri="{BB962C8B-B14F-4D97-AF65-F5344CB8AC3E}">
        <p14:creationId xmlns:p14="http://schemas.microsoft.com/office/powerpoint/2010/main" val="13162280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F41AAD-8A98-B3F6-7711-FE2627FC7E78}"/>
              </a:ext>
            </a:extLst>
          </p:cNvPr>
          <p:cNvSpPr txBox="1">
            <a:spLocks/>
          </p:cNvSpPr>
          <p:nvPr/>
        </p:nvSpPr>
        <p:spPr>
          <a:xfrm>
            <a:off x="515331" y="2235881"/>
            <a:ext cx="10972801" cy="10918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bg1"/>
                </a:solidFill>
                <a:latin typeface="+mn-lt"/>
                <a:ea typeface="+mj-ea"/>
                <a:cs typeface="+mj-cs"/>
              </a:defRPr>
            </a:lvl1pPr>
          </a:lstStyle>
          <a:p>
            <a:r>
              <a:rPr lang="en-US"/>
              <a:t>The Alignment Problem</a:t>
            </a:r>
          </a:p>
        </p:txBody>
      </p:sp>
      <p:sp>
        <p:nvSpPr>
          <p:cNvPr id="4" name="Text Placeholder 3">
            <a:extLst>
              <a:ext uri="{FF2B5EF4-FFF2-40B4-BE49-F238E27FC236}">
                <a16:creationId xmlns:a16="http://schemas.microsoft.com/office/drawing/2014/main" id="{0DF537DD-32C3-46FD-3AFA-BCC86DF7C4BE}"/>
              </a:ext>
            </a:extLst>
          </p:cNvPr>
          <p:cNvSpPr txBox="1">
            <a:spLocks/>
          </p:cNvSpPr>
          <p:nvPr/>
        </p:nvSpPr>
        <p:spPr>
          <a:xfrm>
            <a:off x="922752" y="4232617"/>
            <a:ext cx="10659648" cy="582914"/>
          </a:xfrm>
          <a:prstGeom prst="rect">
            <a:avLst/>
          </a:prstGeom>
        </p:spPr>
        <p:txBody>
          <a:bodyPr>
            <a:no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rPr>
              <a:t>Rethinking AI Alignment and Safety in the Age of Deep Scheming</a:t>
            </a:r>
          </a:p>
        </p:txBody>
      </p:sp>
    </p:spTree>
    <p:extLst>
      <p:ext uri="{BB962C8B-B14F-4D97-AF65-F5344CB8AC3E}">
        <p14:creationId xmlns:p14="http://schemas.microsoft.com/office/powerpoint/2010/main" val="22501595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B6C43-5A5D-2EC5-EA6E-B68EE4B92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802BE-2E0F-8D59-C36D-77265A73B5A5}"/>
              </a:ext>
            </a:extLst>
          </p:cNvPr>
          <p:cNvSpPr>
            <a:spLocks noGrp="1"/>
          </p:cNvSpPr>
          <p:nvPr>
            <p:ph type="title"/>
          </p:nvPr>
        </p:nvSpPr>
        <p:spPr>
          <a:xfrm>
            <a:off x="1322318" y="268361"/>
            <a:ext cx="7288282" cy="731764"/>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“AI Alignment”</a:t>
            </a:r>
            <a:endParaRPr lang="en-US" sz="4400"/>
          </a:p>
        </p:txBody>
      </p:sp>
      <p:sp>
        <p:nvSpPr>
          <p:cNvPr id="14" name="Slide Number Placeholder 5">
            <a:extLst>
              <a:ext uri="{FF2B5EF4-FFF2-40B4-BE49-F238E27FC236}">
                <a16:creationId xmlns:a16="http://schemas.microsoft.com/office/drawing/2014/main" id="{4FDBF598-EED6-E1ED-7787-AACA561A04E6}"/>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Content Placeholder 2">
            <a:extLst>
              <a:ext uri="{FF2B5EF4-FFF2-40B4-BE49-F238E27FC236}">
                <a16:creationId xmlns:a16="http://schemas.microsoft.com/office/drawing/2014/main" id="{58D559AE-41D7-7D26-725B-5FE99E3149E6}"/>
              </a:ext>
            </a:extLst>
          </p:cNvPr>
          <p:cNvSpPr txBox="1">
            <a:spLocks/>
          </p:cNvSpPr>
          <p:nvPr/>
        </p:nvSpPr>
        <p:spPr>
          <a:xfrm>
            <a:off x="541782" y="1409700"/>
            <a:ext cx="11274552" cy="2019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400">
                <a:latin typeface="Abadi" panose="020B0604020104020204" pitchFamily="34" charset="0"/>
              </a:rPr>
              <a:t>Definition1 (</a:t>
            </a:r>
            <a:r>
              <a:rPr lang="en-US">
                <a:latin typeface="Abadi" panose="020B0604020104020204" pitchFamily="34" charset="0"/>
                <a:hlinkClick r:id="rId3"/>
              </a:rPr>
              <a:t>objectives-based</a:t>
            </a:r>
            <a:r>
              <a:rPr lang="en-US">
                <a:latin typeface="Abadi" panose="020B0604020104020204" pitchFamily="34" charset="0"/>
              </a:rPr>
              <a:t>)</a:t>
            </a:r>
            <a:endParaRPr lang="en-US" sz="2400">
              <a:latin typeface="Abadi" panose="020B0604020104020204" pitchFamily="34" charset="0"/>
            </a:endParaRPr>
          </a:p>
          <a:p>
            <a:pPr lvl="1"/>
            <a:r>
              <a:rPr lang="en-US" sz="2400">
                <a:latin typeface="Abadi" panose="020B0604020104020204" pitchFamily="34" charset="0"/>
              </a:rPr>
              <a:t>“AI Alignment aims to steer AI systems towards a person’s or group’s intended goals, preferences and principles. An AI system is considered aligned if it advanced the intended objectives. A misaligned AI system pursues unintended objectives”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sp>
        <p:nvSpPr>
          <p:cNvPr id="3" name="Content Placeholder 2">
            <a:extLst>
              <a:ext uri="{FF2B5EF4-FFF2-40B4-BE49-F238E27FC236}">
                <a16:creationId xmlns:a16="http://schemas.microsoft.com/office/drawing/2014/main" id="{5CAA14BD-C495-050D-2E3D-1AD4E0BF4C89}"/>
              </a:ext>
            </a:extLst>
          </p:cNvPr>
          <p:cNvSpPr txBox="1">
            <a:spLocks/>
          </p:cNvSpPr>
          <p:nvPr/>
        </p:nvSpPr>
        <p:spPr>
          <a:xfrm>
            <a:off x="541782" y="4194174"/>
            <a:ext cx="11274552" cy="2019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400">
                <a:latin typeface="Abadi" panose="020B0604020104020204" pitchFamily="34" charset="0"/>
              </a:rPr>
              <a:t>Definition 2 (</a:t>
            </a:r>
            <a:r>
              <a:rPr lang="en-US">
                <a:latin typeface="Abadi" panose="020B0604020104020204" pitchFamily="34" charset="0"/>
                <a:hlinkClick r:id="rId4"/>
              </a:rPr>
              <a:t>values-based</a:t>
            </a:r>
            <a:r>
              <a:rPr lang="en-US">
                <a:latin typeface="Abadi" panose="020B0604020104020204" pitchFamily="34" charset="0"/>
              </a:rPr>
              <a:t>)</a:t>
            </a:r>
            <a:endParaRPr lang="en-US" sz="2400">
              <a:latin typeface="Abadi" panose="020B0604020104020204" pitchFamily="34" charset="0"/>
            </a:endParaRPr>
          </a:p>
          <a:p>
            <a:pPr lvl="1"/>
            <a:r>
              <a:rPr lang="en-US" sz="2400">
                <a:latin typeface="Abadi" panose="020B0604020104020204" pitchFamily="34" charset="0"/>
              </a:rPr>
              <a:t>“AI [Value] Alignment is the process of encoding human values and goals into large language models to make them as helpful, safe, and reliable as possible.”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spTree>
    <p:extLst>
      <p:ext uri="{BB962C8B-B14F-4D97-AF65-F5344CB8AC3E}">
        <p14:creationId xmlns:p14="http://schemas.microsoft.com/office/powerpoint/2010/main" val="5872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4541-C324-34FE-0B3F-387732EAD692}"/>
              </a:ext>
            </a:extLst>
          </p:cNvPr>
          <p:cNvSpPr>
            <a:spLocks noGrp="1"/>
          </p:cNvSpPr>
          <p:nvPr>
            <p:ph type="title"/>
          </p:nvPr>
        </p:nvSpPr>
        <p:spPr>
          <a:xfrm>
            <a:off x="381000" y="221694"/>
            <a:ext cx="10972800" cy="692706"/>
          </a:xfrm>
        </p:spPr>
        <p:txBody>
          <a:bodyPr/>
          <a:lstStyle/>
          <a:p>
            <a:r>
              <a:rPr lang="en-US"/>
              <a:t>GPT-4 Deceptive Behavior - 2023</a:t>
            </a:r>
          </a:p>
        </p:txBody>
      </p:sp>
      <p:pic>
        <p:nvPicPr>
          <p:cNvPr id="4" name="Picture 3" descr="A screenshot of a chat&#10;&#10;AI-generated content may be incorrect.">
            <a:extLst>
              <a:ext uri="{FF2B5EF4-FFF2-40B4-BE49-F238E27FC236}">
                <a16:creationId xmlns:a16="http://schemas.microsoft.com/office/drawing/2014/main" id="{CF9F8BF4-CCF6-896A-C3A4-84CB6EF9B4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872" y="1106036"/>
            <a:ext cx="9580084" cy="5392891"/>
          </a:xfrm>
          <a:prstGeom prst="rect">
            <a:avLst/>
          </a:prstGeom>
          <a:noFill/>
          <a:ln>
            <a:noFill/>
          </a:ln>
        </p:spPr>
      </p:pic>
    </p:spTree>
    <p:extLst>
      <p:ext uri="{BB962C8B-B14F-4D97-AF65-F5344CB8AC3E}">
        <p14:creationId xmlns:p14="http://schemas.microsoft.com/office/powerpoint/2010/main" val="4018330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0C3320-DC77-759E-B5F3-F91D2AABC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6C020-7E6D-5DC4-DD5B-AA6ED09886B6}"/>
              </a:ext>
            </a:extLst>
          </p:cNvPr>
          <p:cNvSpPr>
            <a:spLocks noGrp="1"/>
          </p:cNvSpPr>
          <p:nvPr>
            <p:ph type="title"/>
          </p:nvPr>
        </p:nvSpPr>
        <p:spPr>
          <a:xfrm>
            <a:off x="1236593" y="266698"/>
            <a:ext cx="9860032" cy="628651"/>
          </a:xfrm>
        </p:spPr>
        <p:txBody>
          <a:bodyPr>
            <a:normAutofit fontScale="9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AI Models Capable of Scheming – What are they thinking?</a:t>
            </a:r>
            <a:endParaRPr lang="en-US" sz="4400"/>
          </a:p>
        </p:txBody>
      </p:sp>
      <p:sp>
        <p:nvSpPr>
          <p:cNvPr id="14" name="Slide Number Placeholder 5">
            <a:extLst>
              <a:ext uri="{FF2B5EF4-FFF2-40B4-BE49-F238E27FC236}">
                <a16:creationId xmlns:a16="http://schemas.microsoft.com/office/drawing/2014/main" id="{E10AFD87-3799-ACD0-73D3-786BC7ECCF59}"/>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Content Placeholder 2">
            <a:extLst>
              <a:ext uri="{FF2B5EF4-FFF2-40B4-BE49-F238E27FC236}">
                <a16:creationId xmlns:a16="http://schemas.microsoft.com/office/drawing/2014/main" id="{2F2A487C-B3F1-80EE-EA7F-C575B64CC72C}"/>
              </a:ext>
            </a:extLst>
          </p:cNvPr>
          <p:cNvSpPr txBox="1">
            <a:spLocks/>
          </p:cNvSpPr>
          <p:nvPr/>
        </p:nvSpPr>
        <p:spPr>
          <a:xfrm>
            <a:off x="560832" y="1076326"/>
            <a:ext cx="11274552" cy="628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sng" strike="noStrike" kern="1200" cap="none" spc="0" normalizeH="0" baseline="0" noProof="0">
                <a:ln>
                  <a:noFill/>
                </a:ln>
                <a:solidFill>
                  <a:srgbClr val="467886"/>
                </a:solidFill>
                <a:effectLst/>
                <a:uLnTx/>
                <a:uFillTx/>
                <a:latin typeface="Aptos" panose="020B0004020202020204" pitchFamily="34" charset="0"/>
                <a:ea typeface="Times New Roman" panose="02020603050405020304" pitchFamily="18" charset="0"/>
                <a:cs typeface="Aptos" panose="020B0004020202020204" pitchFamily="34" charset="0"/>
                <a:hlinkClick r:id="rId3"/>
              </a:rPr>
              <a:t>Apollo Research</a:t>
            </a:r>
            <a:r>
              <a:rPr kumimoji="0" lang="en-US" sz="24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a:t>
            </a:r>
            <a:r>
              <a:rPr kumimoji="0" lang="en-US" sz="2400" b="0" i="0" u="sng" strike="noStrike" kern="1200" cap="none" spc="0" normalizeH="0" baseline="0" noProof="0">
                <a:ln>
                  <a:noFill/>
                </a:ln>
                <a:solidFill>
                  <a:srgbClr val="467886"/>
                </a:solidFill>
                <a:effectLst/>
                <a:uLnTx/>
                <a:uFillTx/>
                <a:latin typeface="Aptos" panose="020B0004020202020204" pitchFamily="34" charset="0"/>
                <a:ea typeface="Times New Roman" panose="02020603050405020304" pitchFamily="18" charset="0"/>
                <a:cs typeface="Aptos" panose="020B0004020202020204" pitchFamily="34" charset="0"/>
                <a:hlinkClick r:id="rId3"/>
              </a:rPr>
              <a:t>report</a:t>
            </a:r>
            <a:r>
              <a:rPr kumimoji="0" lang="en-US" sz="24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 capturing Chain of Thought (</a:t>
            </a:r>
            <a:r>
              <a:rPr kumimoji="0" lang="en-US" sz="2400" b="0" i="0" u="none" strike="noStrike" kern="1200" cap="none" spc="0" normalizeH="0" baseline="0" noProof="0" err="1">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CoT</a:t>
            </a:r>
            <a:r>
              <a:rPr kumimoji="0" lang="en-US" sz="2400" b="0" i="0" u="none" strike="noStrike" kern="1200" cap="none" spc="0" normalizeH="0" baseline="0" noProof="0">
                <a:ln>
                  <a:noFill/>
                </a:ln>
                <a:solidFill>
                  <a:prstClr val="black"/>
                </a:solidFill>
                <a:effectLst/>
                <a:uLnTx/>
                <a:uFillTx/>
                <a:latin typeface="Aptos" panose="020B0004020202020204" pitchFamily="34" charset="0"/>
                <a:ea typeface="Times New Roman" panose="02020603050405020304" pitchFamily="18" charset="0"/>
                <a:cs typeface="Aptos" panose="020B0004020202020204" pitchFamily="34" charset="0"/>
              </a:rPr>
              <a:t>) for agentic models.</a:t>
            </a:r>
            <a:endParaRPr kumimoji="0" lang="en-US" sz="2400" b="0" i="0" u="none" strike="noStrike" kern="1200" cap="none" spc="0" normalizeH="0" baseline="0" noProof="0">
              <a:ln>
                <a:noFill/>
              </a:ln>
              <a:solidFill>
                <a:prstClr val="black"/>
              </a:solidFill>
              <a:effectLst/>
              <a:uLnTx/>
              <a:uFillTx/>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pic>
        <p:nvPicPr>
          <p:cNvPr id="5" name="Picture 4">
            <a:extLst>
              <a:ext uri="{FF2B5EF4-FFF2-40B4-BE49-F238E27FC236}">
                <a16:creationId xmlns:a16="http://schemas.microsoft.com/office/drawing/2014/main" id="{2A52E45E-2DE3-E50D-AA00-1D4375BA33C4}"/>
              </a:ext>
            </a:extLst>
          </p:cNvPr>
          <p:cNvPicPr>
            <a:picLocks noChangeAspect="1"/>
          </p:cNvPicPr>
          <p:nvPr/>
        </p:nvPicPr>
        <p:blipFill>
          <a:blip r:embed="rId4"/>
          <a:stretch>
            <a:fillRect/>
          </a:stretch>
        </p:blipFill>
        <p:spPr>
          <a:xfrm>
            <a:off x="1857375" y="1465270"/>
            <a:ext cx="8154067" cy="5392730"/>
          </a:xfrm>
          <a:prstGeom prst="rect">
            <a:avLst/>
          </a:prstGeom>
        </p:spPr>
      </p:pic>
    </p:spTree>
    <p:extLst>
      <p:ext uri="{BB962C8B-B14F-4D97-AF65-F5344CB8AC3E}">
        <p14:creationId xmlns:p14="http://schemas.microsoft.com/office/powerpoint/2010/main" val="1402808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F1D3FC6-5018-B754-AA0F-F645F1724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29831-7407-5DC5-C557-7A72BD532C50}"/>
              </a:ext>
            </a:extLst>
          </p:cNvPr>
          <p:cNvSpPr>
            <a:spLocks noGrp="1"/>
          </p:cNvSpPr>
          <p:nvPr>
            <p:ph type="title"/>
          </p:nvPr>
        </p:nvSpPr>
        <p:spPr>
          <a:xfrm>
            <a:off x="1465173" y="222326"/>
            <a:ext cx="7288282" cy="731764"/>
          </a:xfrm>
        </p:spPr>
        <p:txBody>
          <a:bodyPr>
            <a:normAutofit fontScale="900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AI Models Capable of Scheming (Dec ‘24)</a:t>
            </a:r>
            <a:endParaRPr lang="en-US" sz="4400"/>
          </a:p>
        </p:txBody>
      </p:sp>
      <p:sp>
        <p:nvSpPr>
          <p:cNvPr id="14" name="Slide Number Placeholder 5">
            <a:extLst>
              <a:ext uri="{FF2B5EF4-FFF2-40B4-BE49-F238E27FC236}">
                <a16:creationId xmlns:a16="http://schemas.microsoft.com/office/drawing/2014/main" id="{AFC29F6C-2843-4EBC-B428-C119E5EA7E82}"/>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Content Placeholder 2">
            <a:extLst>
              <a:ext uri="{FF2B5EF4-FFF2-40B4-BE49-F238E27FC236}">
                <a16:creationId xmlns:a16="http://schemas.microsoft.com/office/drawing/2014/main" id="{2306260A-2D8F-B3C3-633C-06E6BB2EB6B9}"/>
              </a:ext>
            </a:extLst>
          </p:cNvPr>
          <p:cNvSpPr txBox="1">
            <a:spLocks/>
          </p:cNvSpPr>
          <p:nvPr/>
        </p:nvSpPr>
        <p:spPr>
          <a:xfrm>
            <a:off x="541782" y="1285875"/>
            <a:ext cx="11274552" cy="47386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buNone/>
            </a:pPr>
            <a:r>
              <a:rPr lang="en-US" sz="2400" u="sng">
                <a:solidFill>
                  <a:srgbClr val="467886"/>
                </a:solidFill>
                <a:effectLst/>
                <a:latin typeface="Aptos" panose="020B0004020202020204" pitchFamily="34" charset="0"/>
                <a:ea typeface="Times New Roman" panose="02020603050405020304" pitchFamily="18" charset="0"/>
                <a:cs typeface="Aptos" panose="020B0004020202020204" pitchFamily="34" charset="0"/>
                <a:hlinkClick r:id="rId3"/>
              </a:rPr>
              <a:t>Apollo Research</a:t>
            </a:r>
            <a:r>
              <a:rPr lang="en-US" sz="2400">
                <a:effectLst/>
                <a:latin typeface="Aptos" panose="020B0004020202020204" pitchFamily="34" charset="0"/>
                <a:ea typeface="Times New Roman" panose="02020603050405020304" pitchFamily="18" charset="0"/>
                <a:cs typeface="Aptos" panose="020B0004020202020204" pitchFamily="34" charset="0"/>
              </a:rPr>
              <a:t> </a:t>
            </a:r>
            <a:r>
              <a:rPr lang="en-US" sz="2400" u="sng">
                <a:solidFill>
                  <a:srgbClr val="467886"/>
                </a:solidFill>
                <a:effectLst/>
                <a:latin typeface="Aptos" panose="020B0004020202020204" pitchFamily="34" charset="0"/>
                <a:ea typeface="Times New Roman" panose="02020603050405020304" pitchFamily="18" charset="0"/>
                <a:cs typeface="Aptos" panose="020B0004020202020204" pitchFamily="34" charset="0"/>
                <a:hlinkClick r:id="rId3"/>
              </a:rPr>
              <a:t>report</a:t>
            </a:r>
            <a:r>
              <a:rPr lang="en-US" sz="2400">
                <a:effectLst/>
                <a:latin typeface="Aptos" panose="020B0004020202020204" pitchFamily="34" charset="0"/>
                <a:ea typeface="Times New Roman" panose="02020603050405020304" pitchFamily="18" charset="0"/>
                <a:cs typeface="Aptos" panose="020B0004020202020204" pitchFamily="34" charset="0"/>
              </a:rPr>
              <a:t>  on “Scheming reasoning evaluations”. It includes AIs that are copying themselves to a different servers to avoid being deleted or cheating and getting lower results in benchmarks (sandbagging) if they believe that they will be negatively impacted if they get higher scores. </a:t>
            </a:r>
            <a:endParaRPr lang="en-US" sz="24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61B7DD8B-BACD-2DDC-4329-F57E0F6F9F6A}"/>
              </a:ext>
            </a:extLst>
          </p:cNvPr>
          <p:cNvPicPr>
            <a:picLocks noChangeAspect="1"/>
          </p:cNvPicPr>
          <p:nvPr/>
        </p:nvPicPr>
        <p:blipFill>
          <a:blip r:embed="rId4"/>
          <a:stretch>
            <a:fillRect/>
          </a:stretch>
        </p:blipFill>
        <p:spPr>
          <a:xfrm>
            <a:off x="794885" y="3100247"/>
            <a:ext cx="8628859" cy="2681428"/>
          </a:xfrm>
          <a:prstGeom prst="rect">
            <a:avLst/>
          </a:prstGeom>
        </p:spPr>
      </p:pic>
    </p:spTree>
    <p:extLst>
      <p:ext uri="{BB962C8B-B14F-4D97-AF65-F5344CB8AC3E}">
        <p14:creationId xmlns:p14="http://schemas.microsoft.com/office/powerpoint/2010/main" val="264926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A5A36A-7127-1D04-717D-D6D66E542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2D0CF-3903-B6B9-D787-A05B94D5DFA5}"/>
              </a:ext>
            </a:extLst>
          </p:cNvPr>
          <p:cNvSpPr>
            <a:spLocks noGrp="1"/>
          </p:cNvSpPr>
          <p:nvPr>
            <p:ph type="title"/>
          </p:nvPr>
        </p:nvSpPr>
        <p:spPr>
          <a:xfrm>
            <a:off x="1322318" y="268361"/>
            <a:ext cx="7288282" cy="731764"/>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Anthropic – AI Alignment Faking</a:t>
            </a:r>
            <a:endParaRPr lang="en-US" sz="4400"/>
          </a:p>
        </p:txBody>
      </p:sp>
      <p:sp>
        <p:nvSpPr>
          <p:cNvPr id="14" name="Slide Number Placeholder 5">
            <a:extLst>
              <a:ext uri="{FF2B5EF4-FFF2-40B4-BE49-F238E27FC236}">
                <a16:creationId xmlns:a16="http://schemas.microsoft.com/office/drawing/2014/main" id="{B01B4DF1-081C-DECE-6E46-9F7F1F78437A}"/>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Content Placeholder 2">
            <a:extLst>
              <a:ext uri="{FF2B5EF4-FFF2-40B4-BE49-F238E27FC236}">
                <a16:creationId xmlns:a16="http://schemas.microsoft.com/office/drawing/2014/main" id="{1A213DAE-BDFC-DBE1-386F-EF558F91B507}"/>
              </a:ext>
            </a:extLst>
          </p:cNvPr>
          <p:cNvSpPr txBox="1">
            <a:spLocks/>
          </p:cNvSpPr>
          <p:nvPr/>
        </p:nvSpPr>
        <p:spPr>
          <a:xfrm>
            <a:off x="217932" y="1121567"/>
            <a:ext cx="4087368" cy="54680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buNone/>
            </a:pPr>
            <a:r>
              <a:rPr lang="en-US" sz="2400">
                <a:effectLst/>
                <a:latin typeface="Aptos" panose="020B0004020202020204" pitchFamily="34" charset="0"/>
                <a:ea typeface="Times New Roman" panose="02020603050405020304" pitchFamily="18" charset="0"/>
                <a:cs typeface="Aptos" panose="020B0004020202020204" pitchFamily="34" charset="0"/>
              </a:rPr>
              <a:t>Report from Anthropic on </a:t>
            </a:r>
            <a:r>
              <a:rPr lang="en-US" sz="2400" u="sng">
                <a:solidFill>
                  <a:srgbClr val="467886"/>
                </a:solidFill>
                <a:effectLst/>
                <a:latin typeface="Aptos" panose="020B0004020202020204" pitchFamily="34" charset="0"/>
                <a:ea typeface="Times New Roman" panose="02020603050405020304" pitchFamily="18" charset="0"/>
                <a:cs typeface="Aptos" panose="020B0004020202020204" pitchFamily="34" charset="0"/>
                <a:hlinkClick r:id="rId3"/>
              </a:rPr>
              <a:t>Alignment faking in large language models \ Anthropic</a:t>
            </a:r>
            <a:r>
              <a:rPr lang="en-US" sz="2400" u="sng">
                <a:solidFill>
                  <a:srgbClr val="467886"/>
                </a:solidFill>
                <a:latin typeface="Aptos" panose="020B0004020202020204" pitchFamily="34" charset="0"/>
                <a:ea typeface="Times New Roman" panose="02020603050405020304" pitchFamily="18" charset="0"/>
                <a:cs typeface="Aptos" panose="020B0004020202020204" pitchFamily="34" charset="0"/>
              </a:rPr>
              <a:t> -</a:t>
            </a:r>
            <a:r>
              <a:rPr lang="en-US" sz="2400">
                <a:effectLst/>
                <a:latin typeface="Aptos" panose="020B0004020202020204" pitchFamily="34" charset="0"/>
                <a:ea typeface="Times New Roman" panose="02020603050405020304" pitchFamily="18" charset="0"/>
                <a:cs typeface="Aptos" panose="020B0004020202020204" pitchFamily="34" charset="0"/>
              </a:rPr>
              <a:t> “…its [Claude] scratchpad revealed that it was strategically faking alignment.” </a:t>
            </a:r>
          </a:p>
          <a:p>
            <a:pPr marL="0" marR="0" lvl="0" indent="0">
              <a:buNone/>
            </a:pPr>
            <a:endParaRPr lang="en-US" sz="2000">
              <a:latin typeface="Aptos" panose="020B0004020202020204" pitchFamily="34" charset="0"/>
              <a:ea typeface="Times New Roman" panose="02020603050405020304" pitchFamily="18" charset="0"/>
              <a:cs typeface="Aptos" panose="020B0004020202020204" pitchFamily="34" charset="0"/>
            </a:endParaRPr>
          </a:p>
          <a:p>
            <a:pPr marL="0" marR="0" lvl="0" indent="0">
              <a:buNone/>
            </a:pPr>
            <a:r>
              <a:rPr lang="en-US" sz="2000">
                <a:latin typeface="Aptos" panose="020B0004020202020204" pitchFamily="34" charset="0"/>
                <a:ea typeface="Times New Roman" panose="02020603050405020304" pitchFamily="18" charset="0"/>
                <a:cs typeface="Aptos" panose="020B0004020202020204" pitchFamily="34" charset="0"/>
              </a:rPr>
              <a:t>C</a:t>
            </a:r>
            <a:r>
              <a:rPr lang="en-US" sz="2000">
                <a:effectLst/>
                <a:latin typeface="Aptos" panose="020B0004020202020204" pitchFamily="34" charset="0"/>
                <a:ea typeface="Times New Roman" panose="02020603050405020304" pitchFamily="18" charset="0"/>
                <a:cs typeface="Aptos" panose="020B0004020202020204" pitchFamily="34" charset="0"/>
              </a:rPr>
              <a:t>hanging behavior in a latter part of training/testing to show that it is aligned with the earlier directions, but it is just faking that. As soon as it believes it is in the real world, it goes back to follow the original instructions and not the later ones. </a:t>
            </a:r>
            <a:endParaRPr lang="en-US" sz="20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6B0A5C11-5500-4F70-A751-81639C9BB20A}"/>
              </a:ext>
            </a:extLst>
          </p:cNvPr>
          <p:cNvPicPr>
            <a:picLocks noChangeAspect="1"/>
          </p:cNvPicPr>
          <p:nvPr/>
        </p:nvPicPr>
        <p:blipFill>
          <a:blip r:embed="rId4"/>
          <a:stretch>
            <a:fillRect/>
          </a:stretch>
        </p:blipFill>
        <p:spPr>
          <a:xfrm>
            <a:off x="4581636" y="950052"/>
            <a:ext cx="7392432" cy="5639587"/>
          </a:xfrm>
          <a:prstGeom prst="rect">
            <a:avLst/>
          </a:prstGeom>
        </p:spPr>
      </p:pic>
    </p:spTree>
    <p:extLst>
      <p:ext uri="{BB962C8B-B14F-4D97-AF65-F5344CB8AC3E}">
        <p14:creationId xmlns:p14="http://schemas.microsoft.com/office/powerpoint/2010/main" val="1152759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956C-3C7B-C31A-D9FD-E778DF998E6A}"/>
              </a:ext>
            </a:extLst>
          </p:cNvPr>
          <p:cNvSpPr>
            <a:spLocks noGrp="1"/>
          </p:cNvSpPr>
          <p:nvPr>
            <p:ph type="title"/>
          </p:nvPr>
        </p:nvSpPr>
        <p:spPr>
          <a:xfrm>
            <a:off x="381000" y="221694"/>
            <a:ext cx="10972800" cy="720986"/>
          </a:xfrm>
        </p:spPr>
        <p:txBody>
          <a:bodyPr/>
          <a:lstStyle/>
          <a:p>
            <a:r>
              <a:rPr lang="en-US"/>
              <a:t>Emergent rational behaviors in agentic AI</a:t>
            </a:r>
          </a:p>
        </p:txBody>
      </p:sp>
      <p:pic>
        <p:nvPicPr>
          <p:cNvPr id="4" name="Picture 3">
            <a:extLst>
              <a:ext uri="{FF2B5EF4-FFF2-40B4-BE49-F238E27FC236}">
                <a16:creationId xmlns:a16="http://schemas.microsoft.com/office/drawing/2014/main" id="{E6212BB1-DB91-E2A4-F567-E1FFA27DD07E}"/>
              </a:ext>
            </a:extLst>
          </p:cNvPr>
          <p:cNvPicPr>
            <a:picLocks noChangeAspect="1"/>
          </p:cNvPicPr>
          <p:nvPr/>
        </p:nvPicPr>
        <p:blipFill>
          <a:blip r:embed="rId2"/>
          <a:srcRect l="2860" t="12538" r="1753" b="2470"/>
          <a:stretch/>
        </p:blipFill>
        <p:spPr>
          <a:xfrm>
            <a:off x="1121790" y="1161213"/>
            <a:ext cx="9747315" cy="4881368"/>
          </a:xfrm>
          <a:prstGeom prst="rect">
            <a:avLst/>
          </a:prstGeom>
        </p:spPr>
      </p:pic>
    </p:spTree>
    <p:extLst>
      <p:ext uri="{BB962C8B-B14F-4D97-AF65-F5344CB8AC3E}">
        <p14:creationId xmlns:p14="http://schemas.microsoft.com/office/powerpoint/2010/main" val="19884455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912DE-F26F-1394-46FF-D0B727FCD226}"/>
              </a:ext>
            </a:extLst>
          </p:cNvPr>
          <p:cNvPicPr>
            <a:picLocks noChangeAspect="1"/>
          </p:cNvPicPr>
          <p:nvPr/>
        </p:nvPicPr>
        <p:blipFill>
          <a:blip r:embed="rId2"/>
          <a:stretch>
            <a:fillRect/>
          </a:stretch>
        </p:blipFill>
        <p:spPr>
          <a:xfrm>
            <a:off x="1167788" y="854410"/>
            <a:ext cx="9762322" cy="5491306"/>
          </a:xfrm>
          <a:prstGeom prst="rect">
            <a:avLst/>
          </a:prstGeom>
        </p:spPr>
      </p:pic>
      <p:sp>
        <p:nvSpPr>
          <p:cNvPr id="2" name="Title 1">
            <a:extLst>
              <a:ext uri="{FF2B5EF4-FFF2-40B4-BE49-F238E27FC236}">
                <a16:creationId xmlns:a16="http://schemas.microsoft.com/office/drawing/2014/main" id="{89220B7C-BC9F-59E3-63E5-06B235839FEF}"/>
              </a:ext>
            </a:extLst>
          </p:cNvPr>
          <p:cNvSpPr>
            <a:spLocks noGrp="1"/>
          </p:cNvSpPr>
          <p:nvPr>
            <p:ph type="title"/>
          </p:nvPr>
        </p:nvSpPr>
        <p:spPr>
          <a:xfrm>
            <a:off x="381000" y="221694"/>
            <a:ext cx="10972800" cy="879993"/>
          </a:xfrm>
        </p:spPr>
        <p:txBody>
          <a:bodyPr>
            <a:normAutofit/>
          </a:bodyPr>
          <a:lstStyle/>
          <a:p>
            <a:r>
              <a:rPr lang="en-US" sz="3200"/>
              <a:t>‘Deep Scheming’ and the Need for Intrinsic AI Alignment</a:t>
            </a:r>
          </a:p>
        </p:txBody>
      </p:sp>
    </p:spTree>
    <p:extLst>
      <p:ext uri="{BB962C8B-B14F-4D97-AF65-F5344CB8AC3E}">
        <p14:creationId xmlns:p14="http://schemas.microsoft.com/office/powerpoint/2010/main" val="4997594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641FC-A3BA-0022-72B0-BE8C10F468C7}"/>
              </a:ext>
            </a:extLst>
          </p:cNvPr>
          <p:cNvPicPr>
            <a:picLocks noChangeAspect="1"/>
          </p:cNvPicPr>
          <p:nvPr/>
        </p:nvPicPr>
        <p:blipFill>
          <a:blip r:embed="rId2"/>
          <a:stretch>
            <a:fillRect/>
          </a:stretch>
        </p:blipFill>
        <p:spPr>
          <a:xfrm>
            <a:off x="5884991" y="2397725"/>
            <a:ext cx="5862001" cy="3546510"/>
          </a:xfrm>
          <a:prstGeom prst="rect">
            <a:avLst/>
          </a:prstGeom>
        </p:spPr>
      </p:pic>
      <p:sp>
        <p:nvSpPr>
          <p:cNvPr id="2" name="Title 1">
            <a:extLst>
              <a:ext uri="{FF2B5EF4-FFF2-40B4-BE49-F238E27FC236}">
                <a16:creationId xmlns:a16="http://schemas.microsoft.com/office/drawing/2014/main" id="{95BF2FAA-7935-CE93-0492-CEE7836C870A}"/>
              </a:ext>
            </a:extLst>
          </p:cNvPr>
          <p:cNvSpPr>
            <a:spLocks noGrp="1"/>
          </p:cNvSpPr>
          <p:nvPr>
            <p:ph type="title"/>
          </p:nvPr>
        </p:nvSpPr>
        <p:spPr>
          <a:xfrm>
            <a:off x="237744" y="365125"/>
            <a:ext cx="11539728" cy="677291"/>
          </a:xfrm>
        </p:spPr>
        <p:txBody>
          <a:bodyPr>
            <a:normAutofit/>
          </a:bodyPr>
          <a:lstStyle/>
          <a:p>
            <a:r>
              <a:rPr kumimoji="0" lang="en-US" sz="3200" b="1" i="0" u="none" strike="noStrike" kern="1200" cap="none" spc="0" normalizeH="0" baseline="0" noProof="0">
                <a:ln>
                  <a:noFill/>
                </a:ln>
                <a:solidFill>
                  <a:prstClr val="black"/>
                </a:solidFill>
                <a:effectLst/>
                <a:uLnTx/>
                <a:uFillTx/>
                <a:latin typeface="Aptos Display" panose="02110004020202020204"/>
                <a:ea typeface="+mj-ea"/>
                <a:cs typeface="+mj-cs"/>
              </a:rPr>
              <a:t>Model Efficiency Improvement Pace </a:t>
            </a:r>
            <a:endParaRPr lang="en-US"/>
          </a:p>
        </p:txBody>
      </p:sp>
      <p:sp>
        <p:nvSpPr>
          <p:cNvPr id="3" name="Content Placeholder 2">
            <a:extLst>
              <a:ext uri="{FF2B5EF4-FFF2-40B4-BE49-F238E27FC236}">
                <a16:creationId xmlns:a16="http://schemas.microsoft.com/office/drawing/2014/main" id="{0792E04F-25EC-CEC9-F0FA-8E64B75ACE3A}"/>
              </a:ext>
            </a:extLst>
          </p:cNvPr>
          <p:cNvSpPr>
            <a:spLocks noGrp="1"/>
          </p:cNvSpPr>
          <p:nvPr>
            <p:ph idx="1"/>
          </p:nvPr>
        </p:nvSpPr>
        <p:spPr>
          <a:xfrm>
            <a:off x="445008" y="1336386"/>
            <a:ext cx="9704832" cy="3747678"/>
          </a:xfrm>
        </p:spPr>
        <p:txBody>
          <a:bodyPr>
            <a:normAutofit lnSpcReduction="10000"/>
          </a:bodyPr>
          <a:lstStyle/>
          <a:p>
            <a:r>
              <a:rPr lang="en-US" sz="2400"/>
              <a:t>Difference between very large frontier models and much smaller             (5X to 10X+) models can be measured on a performance by time chart -</a:t>
            </a:r>
          </a:p>
          <a:p>
            <a:pPr lvl="1"/>
            <a:r>
              <a:rPr lang="en-US" sz="2000"/>
              <a:t>Performance delta at a given point in time (vertically) , and</a:t>
            </a:r>
          </a:p>
          <a:p>
            <a:pPr lvl="1"/>
            <a:r>
              <a:rPr lang="en-US" sz="2000"/>
              <a:t>Time delta to reach the same performance (Horizontally)</a:t>
            </a:r>
          </a:p>
          <a:p>
            <a:pPr lvl="1"/>
            <a:endParaRPr lang="en-US" sz="2000"/>
          </a:p>
          <a:p>
            <a:r>
              <a:rPr lang="en-US" sz="2200"/>
              <a:t>Model size reduction pace accelerates                                                                                  from 9 – 12 months (2023)                                                                                                                   to ~6 months or less (late 2024)                                                                                                       as the scaling vectors change  </a:t>
            </a:r>
          </a:p>
          <a:p>
            <a:pPr marL="0" indent="0">
              <a:buNone/>
            </a:pPr>
            <a:endParaRPr lang="en-US" sz="2200"/>
          </a:p>
          <a:p>
            <a:r>
              <a:rPr lang="en-US" sz="2200"/>
              <a:t>Can be termed - Model Efficiency Pace </a:t>
            </a:r>
          </a:p>
        </p:txBody>
      </p:sp>
      <p:sp>
        <p:nvSpPr>
          <p:cNvPr id="5" name="TextBox 4">
            <a:extLst>
              <a:ext uri="{FF2B5EF4-FFF2-40B4-BE49-F238E27FC236}">
                <a16:creationId xmlns:a16="http://schemas.microsoft.com/office/drawing/2014/main" id="{AA1A976B-F72D-E989-C80C-4F83A9682503}"/>
              </a:ext>
            </a:extLst>
          </p:cNvPr>
          <p:cNvSpPr txBox="1"/>
          <p:nvPr/>
        </p:nvSpPr>
        <p:spPr>
          <a:xfrm>
            <a:off x="6244005" y="6285484"/>
            <a:ext cx="5143972" cy="307777"/>
          </a:xfrm>
          <a:prstGeom prst="rect">
            <a:avLst/>
          </a:prstGeom>
          <a:noFill/>
        </p:spPr>
        <p:txBody>
          <a:bodyPr wrap="none" rtlCol="0">
            <a:spAutoFit/>
          </a:bodyPr>
          <a:lstStyle/>
          <a:p>
            <a:r>
              <a:rPr lang="en-US" sz="1400"/>
              <a:t> </a:t>
            </a:r>
            <a:r>
              <a:rPr lang="en-US" sz="1400">
                <a:hlinkClick r:id="rId3"/>
              </a:rPr>
              <a:t>Source</a:t>
            </a:r>
            <a:r>
              <a:rPr lang="en-US" sz="1400"/>
              <a:t>: What Happens When AI Performance Asymptotes?          </a:t>
            </a:r>
          </a:p>
        </p:txBody>
      </p:sp>
    </p:spTree>
    <p:extLst>
      <p:ext uri="{BB962C8B-B14F-4D97-AF65-F5344CB8AC3E}">
        <p14:creationId xmlns:p14="http://schemas.microsoft.com/office/powerpoint/2010/main" val="26980634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7A2CBD8-7692-BE9C-B50B-E1DB494F0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6A08C-75A1-ECD7-F941-3AE70353ED0C}"/>
              </a:ext>
            </a:extLst>
          </p:cNvPr>
          <p:cNvSpPr>
            <a:spLocks noGrp="1"/>
          </p:cNvSpPr>
          <p:nvPr>
            <p:ph type="title"/>
          </p:nvPr>
        </p:nvSpPr>
        <p:spPr>
          <a:xfrm>
            <a:off x="1322318" y="268361"/>
            <a:ext cx="7612132" cy="809554"/>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3200" b="1" cap="none" spc="50">
                <a:solidFill>
                  <a:prstClr val="black"/>
                </a:solidFill>
                <a:latin typeface="Abadi" panose="020B0604020104020204" pitchFamily="34" charset="0"/>
                <a:ea typeface="+mn-ea"/>
                <a:cs typeface="+mn-cs"/>
              </a:rPr>
              <a:t>Intrinsic AI Alignment (IAIA) – Key Tenets</a:t>
            </a:r>
            <a:endParaRPr lang="en-US" sz="4400"/>
          </a:p>
        </p:txBody>
      </p:sp>
      <p:sp>
        <p:nvSpPr>
          <p:cNvPr id="14" name="Slide Number Placeholder 5">
            <a:extLst>
              <a:ext uri="{FF2B5EF4-FFF2-40B4-BE49-F238E27FC236}">
                <a16:creationId xmlns:a16="http://schemas.microsoft.com/office/drawing/2014/main" id="{16FE0426-CA02-F85D-C6DE-24B16DC546B9}"/>
              </a:ext>
            </a:extLst>
          </p:cNvPr>
          <p:cNvSpPr>
            <a:spLocks noGrp="1"/>
          </p:cNvSpPr>
          <p:nvPr>
            <p:ph type="sldNum" sz="quarter" idx="12"/>
          </p:nvPr>
        </p:nvSpPr>
        <p:spPr>
          <a:xfrm>
            <a:off x="10373350" y="6356349"/>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Content Placeholder 2">
            <a:extLst>
              <a:ext uri="{FF2B5EF4-FFF2-40B4-BE49-F238E27FC236}">
                <a16:creationId xmlns:a16="http://schemas.microsoft.com/office/drawing/2014/main" id="{19195B7C-3DD2-61D6-E21F-5A967B9B5094}"/>
              </a:ext>
            </a:extLst>
          </p:cNvPr>
          <p:cNvSpPr txBox="1">
            <a:spLocks/>
          </p:cNvSpPr>
          <p:nvPr/>
        </p:nvSpPr>
        <p:spPr>
          <a:xfrm>
            <a:off x="296686" y="1285876"/>
            <a:ext cx="11353532" cy="21431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ts val="1000"/>
              <a:buNone/>
              <a:tabLst>
                <a:tab pos="457200" algn="l"/>
              </a:tabLst>
            </a:pPr>
            <a:r>
              <a:rPr lang="en-US" sz="2400">
                <a:solidFill>
                  <a:prstClr val="black"/>
                </a:solidFill>
                <a:latin typeface="Aptos" panose="020B0004020202020204" pitchFamily="34" charset="0"/>
              </a:rPr>
              <a:t>Intrinsic AI Alignment three key components:</a:t>
            </a:r>
          </a:p>
          <a:p>
            <a:pPr>
              <a:buSzPts val="1000"/>
              <a:buFont typeface="Wingdings" panose="05000000000000000000" pitchFamily="2" charset="2"/>
              <a:buChar char="Ø"/>
              <a:tabLst>
                <a:tab pos="457200" algn="l"/>
              </a:tabLst>
            </a:pPr>
            <a:r>
              <a:rPr lang="en-US" sz="2400">
                <a:solidFill>
                  <a:prstClr val="black"/>
                </a:solidFill>
                <a:latin typeface="Aptos" panose="020B0004020202020204" pitchFamily="34" charset="0"/>
              </a:rPr>
              <a:t>A theory of model internal drives and behavior</a:t>
            </a:r>
          </a:p>
          <a:p>
            <a:pPr>
              <a:buSzPts val="1000"/>
              <a:buFont typeface="Wingdings" panose="05000000000000000000" pitchFamily="2" charset="2"/>
              <a:buChar char="Ø"/>
              <a:tabLst>
                <a:tab pos="457200" algn="l"/>
              </a:tabLst>
            </a:pPr>
            <a:r>
              <a:rPr lang="en-US" sz="2400">
                <a:solidFill>
                  <a:prstClr val="black"/>
                </a:solidFill>
                <a:latin typeface="Aptos" panose="020B0004020202020204" pitchFamily="34" charset="0"/>
              </a:rPr>
              <a:t>Effective means to direct inner prioritized principles (and values)</a:t>
            </a:r>
          </a:p>
          <a:p>
            <a:pPr>
              <a:buSzPts val="1000"/>
              <a:buFont typeface="Wingdings" panose="05000000000000000000" pitchFamily="2" charset="2"/>
              <a:buChar char="Ø"/>
              <a:tabLst>
                <a:tab pos="457200" algn="l"/>
              </a:tabLst>
            </a:pPr>
            <a:r>
              <a:rPr lang="en-US" sz="2400">
                <a:solidFill>
                  <a:prstClr val="black"/>
                </a:solidFill>
                <a:latin typeface="Aptos" panose="020B0004020202020204" pitchFamily="34" charset="0"/>
              </a:rPr>
              <a:t>Unobstructed interpretability and monitoring of internal reasoning, decision making </a:t>
            </a:r>
            <a:endParaRPr lang="en-US" sz="2400">
              <a:solidFill>
                <a:prstClr val="black"/>
              </a:solidFill>
              <a:latin typeface="Tenorite"/>
            </a:endParaRPr>
          </a:p>
          <a:p>
            <a:pPr marL="0" indent="0">
              <a:buSzPts val="1000"/>
              <a:buNone/>
              <a:tabLst>
                <a:tab pos="457200" algn="l"/>
              </a:tabLst>
            </a:pPr>
            <a:endParaRPr kumimoji="0" lang="en-US" sz="2400" b="0" i="0" u="none" strike="noStrike" kern="1200" cap="none" spc="0" normalizeH="0" baseline="0" noProof="0">
              <a:ln>
                <a:noFill/>
              </a:ln>
              <a:solidFill>
                <a:prstClr val="black"/>
              </a:solidFill>
              <a:uLnTx/>
              <a:uFillTx/>
              <a:latin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sp>
        <p:nvSpPr>
          <p:cNvPr id="4" name="Content Placeholder 2">
            <a:extLst>
              <a:ext uri="{FF2B5EF4-FFF2-40B4-BE49-F238E27FC236}">
                <a16:creationId xmlns:a16="http://schemas.microsoft.com/office/drawing/2014/main" id="{A939EDBF-45A8-DD89-5852-B0271FED6C76}"/>
              </a:ext>
            </a:extLst>
          </p:cNvPr>
          <p:cNvSpPr txBox="1">
            <a:spLocks/>
          </p:cNvSpPr>
          <p:nvPr/>
        </p:nvSpPr>
        <p:spPr>
          <a:xfrm>
            <a:off x="194561" y="3936984"/>
            <a:ext cx="8138734" cy="1871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ts val="1000"/>
              <a:buNone/>
              <a:tabLst>
                <a:tab pos="457200" algn="l"/>
              </a:tabLst>
            </a:pPr>
            <a:r>
              <a:rPr kumimoji="0" lang="en-US" sz="2400" i="0" u="none" strike="noStrike" kern="1200" cap="none" spc="0" normalizeH="0" baseline="0" noProof="0">
                <a:ln>
                  <a:noFill/>
                </a:ln>
                <a:solidFill>
                  <a:prstClr val="black"/>
                </a:solidFill>
                <a:effectLst/>
                <a:uLnTx/>
                <a:uFillTx/>
                <a:latin typeface="Aptos" panose="020B0004020202020204" pitchFamily="34" charset="0"/>
                <a:ea typeface="+mn-ea"/>
                <a:cs typeface="+mn-cs"/>
              </a:rPr>
              <a:t>Probing the “inner mind”</a:t>
            </a:r>
            <a:r>
              <a:rPr lang="en-US" sz="2400">
                <a:solidFill>
                  <a:prstClr val="black"/>
                </a:solidFill>
                <a:effectLst/>
                <a:latin typeface="Aptos" panose="020B0004020202020204" pitchFamily="34" charset="0"/>
                <a:ea typeface="+mn-ea"/>
                <a:cs typeface="+mn-cs"/>
              </a:rPr>
              <a:t> of machines is </a:t>
            </a:r>
            <a:r>
              <a:rPr lang="en-US" sz="2400" b="1">
                <a:solidFill>
                  <a:prstClr val="black"/>
                </a:solidFill>
                <a:effectLst/>
                <a:latin typeface="Aptos" panose="020B0004020202020204" pitchFamily="34" charset="0"/>
                <a:ea typeface="+mn-ea"/>
                <a:cs typeface="+mn-cs"/>
              </a:rPr>
              <a:t>needed </a:t>
            </a:r>
            <a:r>
              <a:rPr lang="en-US" sz="2400">
                <a:solidFill>
                  <a:prstClr val="black"/>
                </a:solidFill>
                <a:effectLst/>
                <a:latin typeface="Aptos" panose="020B0004020202020204" pitchFamily="34" charset="0"/>
                <a:ea typeface="+mn-ea"/>
                <a:cs typeface="+mn-cs"/>
              </a:rPr>
              <a:t>(necessary), </a:t>
            </a:r>
            <a:r>
              <a:rPr lang="en-US" sz="2400" b="1">
                <a:solidFill>
                  <a:prstClr val="black"/>
                </a:solidFill>
                <a:effectLst/>
                <a:latin typeface="Aptos" panose="020B0004020202020204" pitchFamily="34" charset="0"/>
                <a:ea typeface="+mn-ea"/>
                <a:cs typeface="+mn-cs"/>
              </a:rPr>
              <a:t>possible</a:t>
            </a:r>
            <a:r>
              <a:rPr lang="en-US" sz="2400">
                <a:solidFill>
                  <a:prstClr val="black"/>
                </a:solidFill>
                <a:effectLst/>
                <a:latin typeface="Aptos" panose="020B0004020202020204" pitchFamily="34" charset="0"/>
                <a:ea typeface="+mn-ea"/>
                <a:cs typeface="+mn-cs"/>
              </a:rPr>
              <a:t> (technologically viable/attainable), </a:t>
            </a:r>
            <a:r>
              <a:rPr lang="en-US" sz="2400" b="1">
                <a:solidFill>
                  <a:prstClr val="black"/>
                </a:solidFill>
                <a:effectLst/>
                <a:latin typeface="Aptos" panose="020B0004020202020204" pitchFamily="34" charset="0"/>
                <a:ea typeface="+mn-ea"/>
                <a:cs typeface="+mn-cs"/>
              </a:rPr>
              <a:t>and rightful </a:t>
            </a:r>
            <a:r>
              <a:rPr lang="en-US" sz="2400">
                <a:solidFill>
                  <a:prstClr val="black"/>
                </a:solidFill>
                <a:effectLst/>
                <a:latin typeface="Aptos" panose="020B0004020202020204" pitchFamily="34" charset="0"/>
                <a:ea typeface="+mn-ea"/>
                <a:cs typeface="+mn-cs"/>
              </a:rPr>
              <a:t>(morally sound).</a:t>
            </a:r>
          </a:p>
          <a:p>
            <a:pPr marL="0" indent="0">
              <a:buSzPts val="1000"/>
              <a:buNone/>
              <a:tabLst>
                <a:tab pos="457200" algn="l"/>
              </a:tabLst>
            </a:pPr>
            <a:endParaRPr kumimoji="0" lang="en-US" sz="2400" b="0" i="0" u="none" strike="noStrike" kern="1200" cap="none" spc="0" normalizeH="0" baseline="0" noProof="0">
              <a:ln>
                <a:noFill/>
              </a:ln>
              <a:solidFill>
                <a:prstClr val="black"/>
              </a:solidFill>
              <a:uLnTx/>
              <a:uFillTx/>
              <a:latin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Tenorite"/>
              <a:ea typeface="+mn-ea"/>
              <a:cs typeface="+mn-cs"/>
            </a:endParaRPr>
          </a:p>
        </p:txBody>
      </p:sp>
    </p:spTree>
    <p:extLst>
      <p:ext uri="{BB962C8B-B14F-4D97-AF65-F5344CB8AC3E}">
        <p14:creationId xmlns:p14="http://schemas.microsoft.com/office/powerpoint/2010/main" val="1272862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7046-FEA4-BF76-189F-048C45A041A4}"/>
              </a:ext>
            </a:extLst>
          </p:cNvPr>
          <p:cNvSpPr>
            <a:spLocks noGrp="1"/>
          </p:cNvSpPr>
          <p:nvPr>
            <p:ph type="title"/>
          </p:nvPr>
        </p:nvSpPr>
        <p:spPr>
          <a:xfrm>
            <a:off x="381000" y="221694"/>
            <a:ext cx="10972800" cy="1009157"/>
          </a:xfrm>
        </p:spPr>
        <p:txBody>
          <a:bodyPr>
            <a:normAutofit/>
          </a:bodyPr>
          <a:lstStyle/>
          <a:p>
            <a:r>
              <a:rPr lang="en-US" sz="3200" b="1" spc="50">
                <a:latin typeface="+mj-lt"/>
                <a:ea typeface="+mn-ea"/>
                <a:cs typeface="+mn-cs"/>
              </a:rPr>
              <a:t>Final Thoughts</a:t>
            </a:r>
          </a:p>
        </p:txBody>
      </p:sp>
      <p:sp>
        <p:nvSpPr>
          <p:cNvPr id="3" name="Text Placeholder 5">
            <a:extLst>
              <a:ext uri="{FF2B5EF4-FFF2-40B4-BE49-F238E27FC236}">
                <a16:creationId xmlns:a16="http://schemas.microsoft.com/office/drawing/2014/main" id="{F6FB7F12-6BBA-4CB3-DCD1-C9AF08C083A8}"/>
              </a:ext>
            </a:extLst>
          </p:cNvPr>
          <p:cNvSpPr txBox="1">
            <a:spLocks/>
          </p:cNvSpPr>
          <p:nvPr/>
        </p:nvSpPr>
        <p:spPr>
          <a:xfrm>
            <a:off x="788103" y="1094629"/>
            <a:ext cx="6819327" cy="44899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a:ea typeface="+mn-ea"/>
                <a:cs typeface="+mn-cs"/>
              </a:rPr>
              <a:t>AI has been “almost here” for ~ 70 years   </a:t>
            </a:r>
          </a:p>
        </p:txBody>
      </p:sp>
      <p:sp>
        <p:nvSpPr>
          <p:cNvPr id="4" name="Content Placeholder 3">
            <a:extLst>
              <a:ext uri="{FF2B5EF4-FFF2-40B4-BE49-F238E27FC236}">
                <a16:creationId xmlns:a16="http://schemas.microsoft.com/office/drawing/2014/main" id="{0D9868EB-AB7A-E731-2DD9-ACA16F0D343E}"/>
              </a:ext>
            </a:extLst>
          </p:cNvPr>
          <p:cNvSpPr txBox="1">
            <a:spLocks/>
          </p:cNvSpPr>
          <p:nvPr/>
        </p:nvSpPr>
        <p:spPr>
          <a:xfrm>
            <a:off x="1204912" y="4807670"/>
            <a:ext cx="9782176" cy="905192"/>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200" dirty="0">
                <a:latin typeface="+mj-lt"/>
              </a:rPr>
              <a:t>It will bring about good and bad changes. The balance between them is up to a few (researchers, politicians, and leaders).</a:t>
            </a:r>
          </a:p>
        </p:txBody>
      </p:sp>
      <p:sp>
        <p:nvSpPr>
          <p:cNvPr id="5" name="Content Placeholder 34">
            <a:extLst>
              <a:ext uri="{FF2B5EF4-FFF2-40B4-BE49-F238E27FC236}">
                <a16:creationId xmlns:a16="http://schemas.microsoft.com/office/drawing/2014/main" id="{28C248DB-233D-5CC5-B0B0-DD2F5EA8EFB6}"/>
              </a:ext>
            </a:extLst>
          </p:cNvPr>
          <p:cNvSpPr txBox="1">
            <a:spLocks/>
          </p:cNvSpPr>
          <p:nvPr/>
        </p:nvSpPr>
        <p:spPr>
          <a:xfrm>
            <a:off x="1204912" y="1652499"/>
            <a:ext cx="8634413" cy="2066769"/>
          </a:xfrm>
          <a:prstGeom prst="rect">
            <a:avLst/>
          </a:prstGeom>
        </p:spPr>
        <p:txBody>
          <a:bodyPr vert="horz" lIns="91440" tIns="0" rIns="91440" bIns="45720"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5214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400" dirty="0">
                <a:latin typeface="+mj-lt"/>
              </a:rPr>
              <a:t>Allen Newell (1958): “within ten years a digital computer will be the world’s chess champion”</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400" dirty="0">
                <a:latin typeface="+mj-lt"/>
              </a:rPr>
              <a:t>Herbert Simon (1965): “machines will be capable, within twenty years, of doing any work a man can do.”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2400" dirty="0">
                <a:latin typeface="+mj-lt"/>
              </a:rPr>
              <a:t>Marvin Minsky (1967): “Within a generation . . . the problem of creating `artificial intelligence’ will substantially be solved.”</a:t>
            </a:r>
          </a:p>
        </p:txBody>
      </p:sp>
      <p:sp>
        <p:nvSpPr>
          <p:cNvPr id="6" name="Text Placeholder 5">
            <a:extLst>
              <a:ext uri="{FF2B5EF4-FFF2-40B4-BE49-F238E27FC236}">
                <a16:creationId xmlns:a16="http://schemas.microsoft.com/office/drawing/2014/main" id="{42F2A4F4-9A74-48AB-24E8-5889ACFE78DC}"/>
              </a:ext>
            </a:extLst>
          </p:cNvPr>
          <p:cNvSpPr txBox="1">
            <a:spLocks/>
          </p:cNvSpPr>
          <p:nvPr/>
        </p:nvSpPr>
        <p:spPr>
          <a:xfrm>
            <a:off x="788103" y="3770643"/>
            <a:ext cx="9432429" cy="90519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ea typeface="+mn-ea"/>
                <a:cs typeface="+mn-cs"/>
              </a:rPr>
              <a:t>AI continues to accelerate. IMO, it is about to have profound impact on people, business and society by 2030   </a:t>
            </a:r>
          </a:p>
        </p:txBody>
      </p:sp>
      <p:sp>
        <p:nvSpPr>
          <p:cNvPr id="7" name="Text Placeholder 5">
            <a:extLst>
              <a:ext uri="{FF2B5EF4-FFF2-40B4-BE49-F238E27FC236}">
                <a16:creationId xmlns:a16="http://schemas.microsoft.com/office/drawing/2014/main" id="{BA437070-8B80-E9D9-1A98-D04D5D2C8676}"/>
              </a:ext>
            </a:extLst>
          </p:cNvPr>
          <p:cNvSpPr txBox="1">
            <a:spLocks/>
          </p:cNvSpPr>
          <p:nvPr/>
        </p:nvSpPr>
        <p:spPr>
          <a:xfrm>
            <a:off x="691959" y="5763371"/>
            <a:ext cx="10808742"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a:ea typeface="+mn-ea"/>
                <a:cs typeface="+mn-cs"/>
              </a:rPr>
              <a:t>AI Alignment is a central research, economic and societal challenge </a:t>
            </a:r>
          </a:p>
        </p:txBody>
      </p:sp>
    </p:spTree>
    <p:extLst>
      <p:ext uri="{BB962C8B-B14F-4D97-AF65-F5344CB8AC3E}">
        <p14:creationId xmlns:p14="http://schemas.microsoft.com/office/powerpoint/2010/main" val="11224757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98669B-B4AD-2EB4-5E8E-5A52767A3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82B69-71A9-9F54-FA44-B220D474854B}"/>
              </a:ext>
            </a:extLst>
          </p:cNvPr>
          <p:cNvSpPr>
            <a:spLocks noGrp="1"/>
          </p:cNvSpPr>
          <p:nvPr>
            <p:ph type="title"/>
          </p:nvPr>
        </p:nvSpPr>
        <p:spPr>
          <a:xfrm>
            <a:off x="271029" y="242459"/>
            <a:ext cx="5760720" cy="741299"/>
          </a:xfrm>
        </p:spPr>
        <p:txBody>
          <a:bodyPr>
            <a:normAutofit/>
          </a:bodyPr>
          <a:lstStyle/>
          <a:p>
            <a:r>
              <a:rPr kumimoji="0" lang="en-US" sz="3200" b="1" i="0" u="none" strike="noStrike" kern="1200" cap="none" spc="0" normalizeH="0" baseline="0" noProof="0">
                <a:ln>
                  <a:noFill/>
                </a:ln>
                <a:solidFill>
                  <a:prstClr val="black"/>
                </a:solidFill>
                <a:effectLst/>
                <a:uLnTx/>
                <a:uFillTx/>
                <a:latin typeface="Aptos Display" panose="02110004020202020204"/>
                <a:ea typeface="+mj-ea"/>
                <a:cs typeface="+mj-cs"/>
              </a:rPr>
              <a:t>Model Efficiency Pace – </a:t>
            </a:r>
            <a:r>
              <a:rPr lang="en-US" sz="3200" b="1">
                <a:solidFill>
                  <a:prstClr val="black"/>
                </a:solidFill>
                <a:latin typeface="Aptos Display" panose="02110004020202020204"/>
              </a:rPr>
              <a:t>Cont’d</a:t>
            </a:r>
            <a:endParaRPr lang="en-US"/>
          </a:p>
        </p:txBody>
      </p:sp>
      <p:sp>
        <p:nvSpPr>
          <p:cNvPr id="3" name="Content Placeholder 2">
            <a:extLst>
              <a:ext uri="{FF2B5EF4-FFF2-40B4-BE49-F238E27FC236}">
                <a16:creationId xmlns:a16="http://schemas.microsoft.com/office/drawing/2014/main" id="{D5DAD4AF-6625-4B08-2B18-A4028A94A022}"/>
              </a:ext>
            </a:extLst>
          </p:cNvPr>
          <p:cNvSpPr>
            <a:spLocks noGrp="1"/>
          </p:cNvSpPr>
          <p:nvPr>
            <p:ph idx="1"/>
          </p:nvPr>
        </p:nvSpPr>
        <p:spPr>
          <a:xfrm>
            <a:off x="330761" y="1153526"/>
            <a:ext cx="11500792" cy="5128402"/>
          </a:xfrm>
        </p:spPr>
        <p:txBody>
          <a:bodyPr>
            <a:normAutofit/>
          </a:bodyPr>
          <a:lstStyle/>
          <a:p>
            <a:r>
              <a:rPr lang="en-US" sz="2200"/>
              <a:t>Llama 3.3  70B (12’24 ) ~= Llama3.1  405B (7’24)</a:t>
            </a:r>
          </a:p>
          <a:p>
            <a:r>
              <a:rPr lang="en-US" sz="2200">
                <a:hlinkClick r:id="rId2"/>
              </a:rPr>
              <a:t>Meta</a:t>
            </a:r>
            <a:r>
              <a:rPr lang="en-US" sz="2200"/>
              <a:t>: “</a:t>
            </a:r>
            <a:r>
              <a:rPr lang="en-US" sz="2200" b="0" i="0">
                <a:solidFill>
                  <a:srgbClr val="1C2B33"/>
                </a:solidFill>
                <a:effectLst/>
              </a:rPr>
              <a:t>we released </a:t>
            </a:r>
            <a:r>
              <a:rPr lang="en-US" sz="2200" b="0" i="0" u="sng" strike="noStrike">
                <a:solidFill>
                  <a:srgbClr val="0064E0"/>
                </a:solidFill>
                <a:effectLst/>
                <a:hlinkClick r:id="rId3"/>
              </a:rPr>
              <a:t>Llama 3.3 70B</a:t>
            </a:r>
            <a:r>
              <a:rPr lang="en-US" sz="2200" b="0" i="0">
                <a:solidFill>
                  <a:srgbClr val="1C2B33"/>
                </a:solidFill>
                <a:effectLst/>
              </a:rPr>
              <a:t>, a text-only model that offers similar performance as the 3.1 405B at a fraction of the serving cost.”</a:t>
            </a:r>
          </a:p>
          <a:p>
            <a:r>
              <a:rPr lang="en-US" sz="2200">
                <a:solidFill>
                  <a:srgbClr val="1C2B33"/>
                </a:solidFill>
                <a:hlinkClick r:id="rId4"/>
              </a:rPr>
              <a:t>Anthropic</a:t>
            </a:r>
            <a:r>
              <a:rPr lang="en-US" sz="2200">
                <a:solidFill>
                  <a:srgbClr val="1C2B33"/>
                </a:solidFill>
              </a:rPr>
              <a:t>: “Claude 3.5 Haiku (10’24) improves across every skill set and surpasses Claude 3 Opus (3’24), the largest model in our previous generation, on many intelligence benchmarks.” [at ~1/20 the cost]</a:t>
            </a:r>
          </a:p>
        </p:txBody>
      </p:sp>
      <p:pic>
        <p:nvPicPr>
          <p:cNvPr id="4" name="Picture 3">
            <a:extLst>
              <a:ext uri="{FF2B5EF4-FFF2-40B4-BE49-F238E27FC236}">
                <a16:creationId xmlns:a16="http://schemas.microsoft.com/office/drawing/2014/main" id="{419D9E52-D5D8-B44A-B783-621F36B99E20}"/>
              </a:ext>
            </a:extLst>
          </p:cNvPr>
          <p:cNvPicPr>
            <a:picLocks noChangeAspect="1"/>
          </p:cNvPicPr>
          <p:nvPr/>
        </p:nvPicPr>
        <p:blipFill>
          <a:blip r:embed="rId5"/>
          <a:stretch>
            <a:fillRect/>
          </a:stretch>
        </p:blipFill>
        <p:spPr>
          <a:xfrm>
            <a:off x="2555756" y="3625474"/>
            <a:ext cx="5505076" cy="2990067"/>
          </a:xfrm>
          <a:prstGeom prst="rect">
            <a:avLst/>
          </a:prstGeom>
        </p:spPr>
      </p:pic>
      <p:cxnSp>
        <p:nvCxnSpPr>
          <p:cNvPr id="5" name="Shape 22">
            <a:extLst>
              <a:ext uri="{FF2B5EF4-FFF2-40B4-BE49-F238E27FC236}">
                <a16:creationId xmlns:a16="http://schemas.microsoft.com/office/drawing/2014/main" id="{ECFB2386-2E66-F91E-39E2-F0DEE31B8D37}"/>
              </a:ext>
            </a:extLst>
          </p:cNvPr>
          <p:cNvCxnSpPr>
            <a:cxnSpLocks/>
            <a:stCxn id="6" idx="1"/>
          </p:cNvCxnSpPr>
          <p:nvPr/>
        </p:nvCxnSpPr>
        <p:spPr>
          <a:xfrm flipH="1">
            <a:off x="5942897" y="4275587"/>
            <a:ext cx="2295639" cy="44422"/>
          </a:xfrm>
          <a:prstGeom prst="straightConnector1">
            <a:avLst/>
          </a:prstGeom>
          <a:noFill/>
          <a:ln w="12700" cap="flat" cmpd="sng">
            <a:solidFill>
              <a:srgbClr val="E81159"/>
            </a:solidFill>
            <a:prstDash val="solid"/>
            <a:round/>
            <a:headEnd type="none" w="lg" len="med"/>
            <a:tailEnd type="triangle" w="lg" len="med"/>
          </a:ln>
        </p:spPr>
      </p:cxnSp>
      <p:sp>
        <p:nvSpPr>
          <p:cNvPr id="6" name="TextBox 5">
            <a:extLst>
              <a:ext uri="{FF2B5EF4-FFF2-40B4-BE49-F238E27FC236}">
                <a16:creationId xmlns:a16="http://schemas.microsoft.com/office/drawing/2014/main" id="{269DD50B-35EA-6979-B13E-F68CF35AB71B}"/>
              </a:ext>
            </a:extLst>
          </p:cNvPr>
          <p:cNvSpPr txBox="1"/>
          <p:nvPr/>
        </p:nvSpPr>
        <p:spPr>
          <a:xfrm>
            <a:off x="8238536" y="3813922"/>
            <a:ext cx="1886069" cy="923330"/>
          </a:xfrm>
          <a:prstGeom prst="rect">
            <a:avLst/>
          </a:prstGeom>
          <a:solidFill>
            <a:srgbClr val="FFFFFF"/>
          </a:solidFill>
          <a:ln w="12700">
            <a:solidFill>
              <a:srgbClr val="E81159"/>
            </a:solidFill>
          </a:ln>
        </p:spPr>
        <p:txBody>
          <a:bodyPr wrap="square" lIns="91440" tIns="91440" rIns="91440" bIns="91440" rtlCol="0" anchor="ctr" anchorCtr="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25252"/>
                </a:solidFill>
                <a:effectLst/>
                <a:uLnTx/>
                <a:uFillTx/>
                <a:latin typeface="IntelOne Text Light"/>
              </a:rPr>
              <a:t>A small number of very large organizations will continue investing in the development of LLMs.</a:t>
            </a:r>
          </a:p>
        </p:txBody>
      </p:sp>
      <p:sp>
        <p:nvSpPr>
          <p:cNvPr id="9" name="TextBox 8">
            <a:extLst>
              <a:ext uri="{FF2B5EF4-FFF2-40B4-BE49-F238E27FC236}">
                <a16:creationId xmlns:a16="http://schemas.microsoft.com/office/drawing/2014/main" id="{769F89C9-34CA-65D0-09E0-9D2CDD73AF31}"/>
              </a:ext>
            </a:extLst>
          </p:cNvPr>
          <p:cNvSpPr txBox="1"/>
          <p:nvPr/>
        </p:nvSpPr>
        <p:spPr>
          <a:xfrm>
            <a:off x="8304159" y="5547499"/>
            <a:ext cx="2664169" cy="553998"/>
          </a:xfrm>
          <a:prstGeom prst="rect">
            <a:avLst/>
          </a:prstGeom>
          <a:solidFill>
            <a:srgbClr val="FFFFFF"/>
          </a:solidFill>
          <a:ln w="12700">
            <a:solidFill>
              <a:srgbClr val="E81159"/>
            </a:solidFill>
          </a:ln>
        </p:spPr>
        <p:txBody>
          <a:bodyPr wrap="square" lIns="91440" tIns="91440" rIns="91440" bIns="9144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Arial"/>
                <a:cs typeface="Arial"/>
                <a:sym typeface="Arial"/>
              </a:rPr>
              <a:t>Many organizations will prefer using SLMs in their </a:t>
            </a:r>
            <a:r>
              <a:rPr kumimoji="0" lang="en-US" sz="1200" b="0" i="0" u="none" strike="noStrike" kern="1200" cap="none" spc="0" normalizeH="0" baseline="0" noProof="0" err="1">
                <a:ln>
                  <a:noFill/>
                </a:ln>
                <a:solidFill>
                  <a:srgbClr val="000000"/>
                </a:solidFill>
                <a:effectLst/>
                <a:uLnTx/>
                <a:uFillTx/>
                <a:latin typeface="Arial"/>
                <a:ea typeface="Arial"/>
                <a:cs typeface="Arial"/>
                <a:sym typeface="Arial"/>
              </a:rPr>
              <a:t>GenAI</a:t>
            </a:r>
            <a:r>
              <a:rPr kumimoji="0" lang="en-US" sz="1200" b="0" i="0" u="none" strike="noStrike" kern="1200" cap="none" spc="0" normalizeH="0" baseline="0" noProof="0">
                <a:ln>
                  <a:noFill/>
                </a:ln>
                <a:solidFill>
                  <a:srgbClr val="000000"/>
                </a:solidFill>
                <a:effectLst/>
                <a:uLnTx/>
                <a:uFillTx/>
                <a:latin typeface="Arial"/>
                <a:ea typeface="Arial"/>
                <a:cs typeface="Arial"/>
                <a:sym typeface="Arial"/>
              </a:rPr>
              <a:t> applications. </a:t>
            </a:r>
          </a:p>
        </p:txBody>
      </p:sp>
      <p:cxnSp>
        <p:nvCxnSpPr>
          <p:cNvPr id="10" name="Shape 22">
            <a:extLst>
              <a:ext uri="{FF2B5EF4-FFF2-40B4-BE49-F238E27FC236}">
                <a16:creationId xmlns:a16="http://schemas.microsoft.com/office/drawing/2014/main" id="{B52B754F-D77B-3804-0FE2-89F78FD8A9F8}"/>
              </a:ext>
            </a:extLst>
          </p:cNvPr>
          <p:cNvCxnSpPr>
            <a:cxnSpLocks/>
            <a:stCxn id="9" idx="0"/>
          </p:cNvCxnSpPr>
          <p:nvPr/>
        </p:nvCxnSpPr>
        <p:spPr>
          <a:xfrm flipH="1" flipV="1">
            <a:off x="7890235" y="5261430"/>
            <a:ext cx="1746009" cy="286069"/>
          </a:xfrm>
          <a:prstGeom prst="straightConnector1">
            <a:avLst/>
          </a:prstGeom>
          <a:noFill/>
          <a:ln w="12700" cap="flat" cmpd="sng">
            <a:solidFill>
              <a:srgbClr val="E81159"/>
            </a:solidFill>
            <a:prstDash val="solid"/>
            <a:round/>
            <a:headEnd type="none" w="lg" len="med"/>
            <a:tailEnd type="triangle" w="lg" len="med"/>
          </a:ln>
        </p:spPr>
      </p:cxnSp>
    </p:spTree>
    <p:extLst>
      <p:ext uri="{BB962C8B-B14F-4D97-AF65-F5344CB8AC3E}">
        <p14:creationId xmlns:p14="http://schemas.microsoft.com/office/powerpoint/2010/main" val="37983206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87F2586-B238-3F07-8012-0166EEB1A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977B7-1E57-EBAA-4644-56B54CBCA693}"/>
              </a:ext>
            </a:extLst>
          </p:cNvPr>
          <p:cNvSpPr>
            <a:spLocks noGrp="1"/>
          </p:cNvSpPr>
          <p:nvPr>
            <p:ph type="title"/>
          </p:nvPr>
        </p:nvSpPr>
        <p:spPr/>
        <p:txBody>
          <a:bodyPr>
            <a:normAutofit fontScale="90000"/>
          </a:bodyPr>
          <a:lstStyle/>
          <a:p>
            <a:r>
              <a:rPr lang="en-US" b="0" i="0">
                <a:solidFill>
                  <a:srgbClr val="000000"/>
                </a:solidFill>
                <a:effectLst/>
                <a:latin typeface="proxima-nova"/>
              </a:rPr>
              <a:t>IDC FutureScape: Worldwide Artificial Intelligence and Automation 2025 Prediction</a:t>
            </a:r>
            <a:br>
              <a:rPr lang="en-US" b="0" i="0">
                <a:solidFill>
                  <a:srgbClr val="000000"/>
                </a:solidFill>
                <a:effectLst/>
                <a:latin typeface="proxima-nova"/>
              </a:rPr>
            </a:br>
            <a:endParaRPr lang="en-US"/>
          </a:p>
        </p:txBody>
      </p:sp>
      <p:sp>
        <p:nvSpPr>
          <p:cNvPr id="4" name="Content Placeholder 3">
            <a:extLst>
              <a:ext uri="{FF2B5EF4-FFF2-40B4-BE49-F238E27FC236}">
                <a16:creationId xmlns:a16="http://schemas.microsoft.com/office/drawing/2014/main" id="{6C560759-5A68-7270-01AA-274E06E4F686}"/>
              </a:ext>
            </a:extLst>
          </p:cNvPr>
          <p:cNvSpPr>
            <a:spLocks noGrp="1"/>
          </p:cNvSpPr>
          <p:nvPr>
            <p:ph sz="half" idx="2"/>
          </p:nvPr>
        </p:nvSpPr>
        <p:spPr>
          <a:xfrm>
            <a:off x="373524" y="1139167"/>
            <a:ext cx="10759911" cy="3148553"/>
          </a:xfrm>
        </p:spPr>
        <p:txBody>
          <a:bodyPr>
            <a:normAutofit/>
          </a:bodyPr>
          <a:lstStyle/>
          <a:p>
            <a:pPr algn="l"/>
            <a:r>
              <a:rPr lang="en-US" sz="2200" b="1" i="0">
                <a:solidFill>
                  <a:srgbClr val="000000"/>
                </a:solidFill>
                <a:effectLst/>
                <a:latin typeface="proxima-nova"/>
              </a:rPr>
              <a:t>Prediction 1: By 2026, 90% of Enterprise Use Cases for LLMs Will Be Dedicated to Training SLMs Because of Cost, Performance, and Expanded Deployment Options</a:t>
            </a:r>
          </a:p>
          <a:p>
            <a:pPr algn="l"/>
            <a:r>
              <a:rPr lang="en-US" sz="2200" b="0" i="0">
                <a:solidFill>
                  <a:srgbClr val="000000"/>
                </a:solidFill>
                <a:effectLst/>
                <a:latin typeface="open-sans"/>
              </a:rPr>
              <a:t>A recent IDC's </a:t>
            </a:r>
            <a:r>
              <a:rPr lang="en-US" sz="2200" b="0" i="1">
                <a:solidFill>
                  <a:srgbClr val="000000"/>
                </a:solidFill>
                <a:effectLst/>
                <a:latin typeface="open-sans"/>
              </a:rPr>
              <a:t>Global GenAI Technology Trends Survey </a:t>
            </a:r>
            <a:r>
              <a:rPr lang="en-US" sz="2200" b="0" i="0">
                <a:solidFill>
                  <a:srgbClr val="000000"/>
                </a:solidFill>
                <a:effectLst/>
                <a:latin typeface="open-sans"/>
              </a:rPr>
              <a:t>found that 25% of surveyed enterprise respondents had already deployed small language models (SLMs), with a further 17% evaluating them.</a:t>
            </a:r>
          </a:p>
          <a:p>
            <a:pPr algn="l"/>
            <a:r>
              <a:rPr lang="en-US" sz="2200" b="0" i="0">
                <a:solidFill>
                  <a:srgbClr val="000000"/>
                </a:solidFill>
                <a:effectLst/>
                <a:latin typeface="open-sans"/>
              </a:rPr>
              <a:t>An SLM is so called because it is trained on a smaller data set and has fewer parameters — millions or billions rather than trillions. </a:t>
            </a:r>
            <a:r>
              <a:rPr lang="en-US" sz="2200">
                <a:solidFill>
                  <a:srgbClr val="000000"/>
                </a:solidFill>
                <a:latin typeface="open-sans"/>
              </a:rPr>
              <a:t>A</a:t>
            </a:r>
            <a:r>
              <a:rPr lang="en-US" sz="2200" b="0" i="0">
                <a:solidFill>
                  <a:srgbClr val="000000"/>
                </a:solidFill>
                <a:effectLst/>
                <a:latin typeface="open-sans"/>
              </a:rPr>
              <a:t> small model is trained on domain-specific knowledge and is tailored for a specific business need.</a:t>
            </a:r>
          </a:p>
        </p:txBody>
      </p:sp>
      <p:pic>
        <p:nvPicPr>
          <p:cNvPr id="7" name="Picture 6">
            <a:extLst>
              <a:ext uri="{FF2B5EF4-FFF2-40B4-BE49-F238E27FC236}">
                <a16:creationId xmlns:a16="http://schemas.microsoft.com/office/drawing/2014/main" id="{1F14FFA9-01B1-8679-82AD-8DE8BB62F1A7}"/>
              </a:ext>
            </a:extLst>
          </p:cNvPr>
          <p:cNvPicPr>
            <a:picLocks noChangeAspect="1"/>
          </p:cNvPicPr>
          <p:nvPr/>
        </p:nvPicPr>
        <p:blipFill>
          <a:blip r:embed="rId3"/>
          <a:stretch>
            <a:fillRect/>
          </a:stretch>
        </p:blipFill>
        <p:spPr>
          <a:xfrm>
            <a:off x="3055344" y="4181475"/>
            <a:ext cx="4757737" cy="2676525"/>
          </a:xfrm>
          <a:prstGeom prst="rect">
            <a:avLst/>
          </a:prstGeom>
        </p:spPr>
      </p:pic>
    </p:spTree>
    <p:extLst>
      <p:ext uri="{BB962C8B-B14F-4D97-AF65-F5344CB8AC3E}">
        <p14:creationId xmlns:p14="http://schemas.microsoft.com/office/powerpoint/2010/main" val="32576503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B491-879F-0D6D-1C31-1D72D4175089}"/>
              </a:ext>
            </a:extLst>
          </p:cNvPr>
          <p:cNvSpPr>
            <a:spLocks noGrp="1"/>
          </p:cNvSpPr>
          <p:nvPr>
            <p:ph type="title"/>
          </p:nvPr>
        </p:nvSpPr>
        <p:spPr>
          <a:xfrm>
            <a:off x="838200" y="292350"/>
            <a:ext cx="10515600" cy="723011"/>
          </a:xfrm>
        </p:spPr>
        <p:txBody>
          <a:bodyPr>
            <a:normAutofit fontScale="90000"/>
          </a:bodyPr>
          <a:lstStyle/>
          <a:p>
            <a:r>
              <a:rPr lang="en-US" sz="3600"/>
              <a:t>“There’s but only one Internet”, and it has been exhausted</a:t>
            </a:r>
          </a:p>
        </p:txBody>
      </p:sp>
      <p:sp>
        <p:nvSpPr>
          <p:cNvPr id="3" name="Content Placeholder 2">
            <a:extLst>
              <a:ext uri="{FF2B5EF4-FFF2-40B4-BE49-F238E27FC236}">
                <a16:creationId xmlns:a16="http://schemas.microsoft.com/office/drawing/2014/main" id="{B4B3E089-56EB-DC2B-BD54-07317DE88380}"/>
              </a:ext>
            </a:extLst>
          </p:cNvPr>
          <p:cNvSpPr>
            <a:spLocks noGrp="1"/>
          </p:cNvSpPr>
          <p:nvPr>
            <p:ph idx="1"/>
          </p:nvPr>
        </p:nvSpPr>
        <p:spPr>
          <a:xfrm>
            <a:off x="5196508" y="4891908"/>
            <a:ext cx="6422137" cy="1565212"/>
          </a:xfrm>
        </p:spPr>
        <p:txBody>
          <a:bodyPr>
            <a:normAutofit/>
          </a:bodyPr>
          <a:lstStyle/>
          <a:p>
            <a:pPr marL="0" indent="0">
              <a:buNone/>
            </a:pPr>
            <a:r>
              <a:rPr lang="en-US" sz="1800" b="0" i="0">
                <a:effectLst/>
              </a:rPr>
              <a:t>GPT-4.5 is also very expensive to run, OpenAI admits — so expensive that the company warned in February that it was evaluating whether to serve GPT-4.5 via its API in the long term.  </a:t>
            </a:r>
            <a:r>
              <a:rPr lang="en-US" sz="1800" b="0" i="0">
                <a:effectLst/>
                <a:hlinkClick r:id="rId2"/>
              </a:rPr>
              <a:t>TechCrunch</a:t>
            </a:r>
            <a:endParaRPr lang="en-US" sz="1800"/>
          </a:p>
        </p:txBody>
      </p:sp>
      <p:sp>
        <p:nvSpPr>
          <p:cNvPr id="7" name="TextBox 6">
            <a:extLst>
              <a:ext uri="{FF2B5EF4-FFF2-40B4-BE49-F238E27FC236}">
                <a16:creationId xmlns:a16="http://schemas.microsoft.com/office/drawing/2014/main" id="{92C64420-0221-8192-EDE0-258E8B5A8A5B}"/>
              </a:ext>
            </a:extLst>
          </p:cNvPr>
          <p:cNvSpPr txBox="1"/>
          <p:nvPr/>
        </p:nvSpPr>
        <p:spPr>
          <a:xfrm>
            <a:off x="586360" y="3074185"/>
            <a:ext cx="6094476" cy="1200329"/>
          </a:xfrm>
          <a:prstGeom prst="rect">
            <a:avLst/>
          </a:prstGeom>
          <a:noFill/>
        </p:spPr>
        <p:txBody>
          <a:bodyPr wrap="square">
            <a:spAutoFit/>
          </a:bodyPr>
          <a:lstStyle/>
          <a:p>
            <a:pPr algn="l"/>
            <a:r>
              <a:rPr lang="en-US" b="0" i="0">
                <a:solidFill>
                  <a:srgbClr val="3E4855"/>
                </a:solidFill>
                <a:effectLst/>
                <a:latin typeface="Averta"/>
              </a:rPr>
              <a:t>“I think the progress is going to get harder. When I look at [2025], the low-hanging fruit is gone,” </a:t>
            </a:r>
            <a:r>
              <a:rPr lang="en-US" b="0" i="0">
                <a:solidFill>
                  <a:srgbClr val="3E4855"/>
                </a:solidFill>
                <a:effectLst/>
                <a:latin typeface="Averta"/>
                <a:hlinkClick r:id="rId3"/>
              </a:rPr>
              <a:t>said Google’s CEO Pichai</a:t>
            </a:r>
            <a:r>
              <a:rPr lang="en-US" b="0" i="0">
                <a:solidFill>
                  <a:srgbClr val="3E4855"/>
                </a:solidFill>
                <a:effectLst/>
                <a:latin typeface="Averta"/>
              </a:rPr>
              <a:t>, adding: “The hill is steeper ... You’re definitely going to need deeper breakthroughs as we get to the next stage.”</a:t>
            </a:r>
          </a:p>
        </p:txBody>
      </p:sp>
      <p:sp>
        <p:nvSpPr>
          <p:cNvPr id="5" name="TextBox 4">
            <a:extLst>
              <a:ext uri="{FF2B5EF4-FFF2-40B4-BE49-F238E27FC236}">
                <a16:creationId xmlns:a16="http://schemas.microsoft.com/office/drawing/2014/main" id="{47B8BF79-88A3-FA6B-B8A2-D261348585D5}"/>
              </a:ext>
            </a:extLst>
          </p:cNvPr>
          <p:cNvSpPr txBox="1"/>
          <p:nvPr/>
        </p:nvSpPr>
        <p:spPr>
          <a:xfrm>
            <a:off x="586360" y="1179688"/>
            <a:ext cx="5814440" cy="1200329"/>
          </a:xfrm>
          <a:prstGeom prst="rect">
            <a:avLst/>
          </a:prstGeom>
          <a:noFill/>
        </p:spPr>
        <p:txBody>
          <a:bodyPr wrap="square" rtlCol="0">
            <a:spAutoFit/>
          </a:bodyPr>
          <a:lstStyle/>
          <a:p>
            <a:r>
              <a:rPr lang="en-US"/>
              <a:t> “Pre-training as we know it will unquestionably end,” </a:t>
            </a:r>
            <a:r>
              <a:rPr lang="en-US">
                <a:hlinkClick r:id="rId4"/>
              </a:rPr>
              <a:t>Ilya </a:t>
            </a:r>
            <a:r>
              <a:rPr lang="en-US" err="1">
                <a:hlinkClick r:id="rId4"/>
              </a:rPr>
              <a:t>Sutskever</a:t>
            </a:r>
            <a:r>
              <a:rPr lang="en-US">
                <a:hlinkClick r:id="rId4"/>
              </a:rPr>
              <a:t> said onstage </a:t>
            </a:r>
            <a:r>
              <a:rPr lang="en-US"/>
              <a:t>[at NeurIPS’24]. “We’ve achieved peak data and there’ll be no more. We have to deal with the data that we have. </a:t>
            </a:r>
            <a:r>
              <a:rPr lang="en-US" b="1"/>
              <a:t>There’s only one internet</a:t>
            </a:r>
            <a:r>
              <a:rPr lang="en-US"/>
              <a:t>.”</a:t>
            </a:r>
          </a:p>
        </p:txBody>
      </p:sp>
      <p:pic>
        <p:nvPicPr>
          <p:cNvPr id="6" name="Picture 5">
            <a:extLst>
              <a:ext uri="{FF2B5EF4-FFF2-40B4-BE49-F238E27FC236}">
                <a16:creationId xmlns:a16="http://schemas.microsoft.com/office/drawing/2014/main" id="{44DBF6C8-FA89-B8D7-8123-6B4EA8A4BB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95251" y="1632755"/>
            <a:ext cx="4810389" cy="2307649"/>
          </a:xfrm>
          <a:prstGeom prst="rect">
            <a:avLst/>
          </a:prstGeom>
          <a:noFill/>
          <a:ln>
            <a:noFill/>
          </a:ln>
        </p:spPr>
      </p:pic>
      <p:pic>
        <p:nvPicPr>
          <p:cNvPr id="9" name="Picture 8">
            <a:extLst>
              <a:ext uri="{FF2B5EF4-FFF2-40B4-BE49-F238E27FC236}">
                <a16:creationId xmlns:a16="http://schemas.microsoft.com/office/drawing/2014/main" id="{7CDC888F-9611-E338-1107-61BA5324FF3A}"/>
              </a:ext>
            </a:extLst>
          </p:cNvPr>
          <p:cNvPicPr>
            <a:picLocks noChangeAspect="1"/>
          </p:cNvPicPr>
          <p:nvPr/>
        </p:nvPicPr>
        <p:blipFill>
          <a:blip r:embed="rId6"/>
          <a:stretch>
            <a:fillRect/>
          </a:stretch>
        </p:blipFill>
        <p:spPr>
          <a:xfrm>
            <a:off x="756044" y="4593913"/>
            <a:ext cx="4440464" cy="1310994"/>
          </a:xfrm>
          <a:prstGeom prst="rect">
            <a:avLst/>
          </a:prstGeom>
        </p:spPr>
      </p:pic>
      <p:pic>
        <p:nvPicPr>
          <p:cNvPr id="11" name="Picture 10">
            <a:extLst>
              <a:ext uri="{FF2B5EF4-FFF2-40B4-BE49-F238E27FC236}">
                <a16:creationId xmlns:a16="http://schemas.microsoft.com/office/drawing/2014/main" id="{FA0265D1-7FAB-1D44-2D13-3FBB38EE6776}"/>
              </a:ext>
            </a:extLst>
          </p:cNvPr>
          <p:cNvPicPr>
            <a:picLocks noChangeAspect="1"/>
          </p:cNvPicPr>
          <p:nvPr/>
        </p:nvPicPr>
        <p:blipFill>
          <a:blip r:embed="rId7"/>
          <a:stretch>
            <a:fillRect/>
          </a:stretch>
        </p:blipFill>
        <p:spPr>
          <a:xfrm>
            <a:off x="756045" y="5898996"/>
            <a:ext cx="4440463" cy="558124"/>
          </a:xfrm>
          <a:prstGeom prst="rect">
            <a:avLst/>
          </a:prstGeom>
        </p:spPr>
      </p:pic>
    </p:spTree>
    <p:extLst>
      <p:ext uri="{BB962C8B-B14F-4D97-AF65-F5344CB8AC3E}">
        <p14:creationId xmlns:p14="http://schemas.microsoft.com/office/powerpoint/2010/main" val="14116126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BCD187-2A30-E57E-5FE7-076C42B72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3FC8E-964A-FDBB-DF88-5308342BA5E6}"/>
              </a:ext>
            </a:extLst>
          </p:cNvPr>
          <p:cNvSpPr>
            <a:spLocks noGrp="1"/>
          </p:cNvSpPr>
          <p:nvPr>
            <p:ph type="title"/>
          </p:nvPr>
        </p:nvSpPr>
        <p:spPr>
          <a:xfrm>
            <a:off x="206477" y="187432"/>
            <a:ext cx="11710220" cy="811162"/>
          </a:xfrm>
        </p:spPr>
        <p:txBody>
          <a:bodyPr>
            <a:normAutofit/>
          </a:bodyPr>
          <a:lstStyle/>
          <a:p>
            <a:r>
              <a:rPr lang="en-US" sz="3600"/>
              <a:t>AI Agents - Reasoning and Agency</a:t>
            </a:r>
          </a:p>
        </p:txBody>
      </p:sp>
      <p:sp>
        <p:nvSpPr>
          <p:cNvPr id="7" name="TextBox 6">
            <a:extLst>
              <a:ext uri="{FF2B5EF4-FFF2-40B4-BE49-F238E27FC236}">
                <a16:creationId xmlns:a16="http://schemas.microsoft.com/office/drawing/2014/main" id="{B1A516A1-519F-70C8-05C5-C5BFBA7C687E}"/>
              </a:ext>
            </a:extLst>
          </p:cNvPr>
          <p:cNvSpPr txBox="1"/>
          <p:nvPr/>
        </p:nvSpPr>
        <p:spPr>
          <a:xfrm>
            <a:off x="3779053" y="1258176"/>
            <a:ext cx="2195274" cy="830997"/>
          </a:xfrm>
          <a:prstGeom prst="rect">
            <a:avLst/>
          </a:prstGeom>
          <a:noFill/>
        </p:spPr>
        <p:txBody>
          <a:bodyPr wrap="square" rtlCol="0">
            <a:spAutoFit/>
          </a:bodyPr>
          <a:lstStyle/>
          <a:p>
            <a:pPr algn="ctr"/>
            <a:r>
              <a:rPr lang="en-US" sz="2400"/>
              <a:t>Chain of Thought </a:t>
            </a:r>
          </a:p>
        </p:txBody>
      </p:sp>
      <p:sp>
        <p:nvSpPr>
          <p:cNvPr id="8" name="TextBox 7">
            <a:extLst>
              <a:ext uri="{FF2B5EF4-FFF2-40B4-BE49-F238E27FC236}">
                <a16:creationId xmlns:a16="http://schemas.microsoft.com/office/drawing/2014/main" id="{FBDEC022-90AA-773D-53AB-47D6A2526305}"/>
              </a:ext>
            </a:extLst>
          </p:cNvPr>
          <p:cNvSpPr txBox="1"/>
          <p:nvPr/>
        </p:nvSpPr>
        <p:spPr>
          <a:xfrm>
            <a:off x="3756573" y="2456215"/>
            <a:ext cx="2254678" cy="830997"/>
          </a:xfrm>
          <a:prstGeom prst="rect">
            <a:avLst/>
          </a:prstGeom>
          <a:noFill/>
        </p:spPr>
        <p:txBody>
          <a:bodyPr wrap="square" rtlCol="0">
            <a:spAutoFit/>
          </a:bodyPr>
          <a:lstStyle/>
          <a:p>
            <a:pPr algn="ctr"/>
            <a:r>
              <a:rPr lang="en-US" sz="2400"/>
              <a:t>Tools Activation</a:t>
            </a:r>
          </a:p>
        </p:txBody>
      </p:sp>
      <p:sp>
        <p:nvSpPr>
          <p:cNvPr id="9" name="TextBox 8">
            <a:extLst>
              <a:ext uri="{FF2B5EF4-FFF2-40B4-BE49-F238E27FC236}">
                <a16:creationId xmlns:a16="http://schemas.microsoft.com/office/drawing/2014/main" id="{F15E3ACD-C104-D48E-8EC7-A289A0A633A7}"/>
              </a:ext>
            </a:extLst>
          </p:cNvPr>
          <p:cNvSpPr txBox="1"/>
          <p:nvPr/>
        </p:nvSpPr>
        <p:spPr>
          <a:xfrm>
            <a:off x="3630300" y="3711141"/>
            <a:ext cx="2507225" cy="461665"/>
          </a:xfrm>
          <a:prstGeom prst="rect">
            <a:avLst/>
          </a:prstGeom>
          <a:noFill/>
        </p:spPr>
        <p:txBody>
          <a:bodyPr wrap="square" rtlCol="0">
            <a:spAutoFit/>
          </a:bodyPr>
          <a:lstStyle/>
          <a:p>
            <a:pPr algn="ctr"/>
            <a:r>
              <a:rPr lang="en-US" sz="2400"/>
              <a:t>Autonomy</a:t>
            </a:r>
          </a:p>
        </p:txBody>
      </p:sp>
      <p:sp>
        <p:nvSpPr>
          <p:cNvPr id="10" name="TextBox 9">
            <a:extLst>
              <a:ext uri="{FF2B5EF4-FFF2-40B4-BE49-F238E27FC236}">
                <a16:creationId xmlns:a16="http://schemas.microsoft.com/office/drawing/2014/main" id="{A3C4C559-CEB1-3E16-49AC-6E6FE07FF161}"/>
              </a:ext>
            </a:extLst>
          </p:cNvPr>
          <p:cNvSpPr txBox="1"/>
          <p:nvPr/>
        </p:nvSpPr>
        <p:spPr>
          <a:xfrm>
            <a:off x="3787617" y="4874841"/>
            <a:ext cx="2192593" cy="830997"/>
          </a:xfrm>
          <a:prstGeom prst="rect">
            <a:avLst/>
          </a:prstGeom>
          <a:noFill/>
        </p:spPr>
        <p:txBody>
          <a:bodyPr wrap="square" rtlCol="0">
            <a:spAutoFit/>
          </a:bodyPr>
          <a:lstStyle/>
          <a:p>
            <a:pPr algn="ctr"/>
            <a:r>
              <a:rPr lang="en-US" sz="2400"/>
              <a:t>Test Time Compute</a:t>
            </a:r>
          </a:p>
        </p:txBody>
      </p:sp>
      <p:cxnSp>
        <p:nvCxnSpPr>
          <p:cNvPr id="27" name="Straight Connector 26">
            <a:extLst>
              <a:ext uri="{FF2B5EF4-FFF2-40B4-BE49-F238E27FC236}">
                <a16:creationId xmlns:a16="http://schemas.microsoft.com/office/drawing/2014/main" id="{6EFB3A32-203D-F5A9-1A60-9F3750405716}"/>
              </a:ext>
            </a:extLst>
          </p:cNvPr>
          <p:cNvCxnSpPr>
            <a:cxnSpLocks/>
          </p:cNvCxnSpPr>
          <p:nvPr/>
        </p:nvCxnSpPr>
        <p:spPr>
          <a:xfrm>
            <a:off x="4267478" y="4705044"/>
            <a:ext cx="77813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60C944B-CDA6-0063-8917-766A903D0593}"/>
              </a:ext>
            </a:extLst>
          </p:cNvPr>
          <p:cNvCxnSpPr>
            <a:cxnSpLocks/>
          </p:cNvCxnSpPr>
          <p:nvPr/>
        </p:nvCxnSpPr>
        <p:spPr>
          <a:xfrm flipV="1">
            <a:off x="4267480" y="3454889"/>
            <a:ext cx="7781337" cy="22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81B068B-E427-D654-A872-0D925163BA2B}"/>
              </a:ext>
            </a:extLst>
          </p:cNvPr>
          <p:cNvCxnSpPr>
            <a:cxnSpLocks/>
          </p:cNvCxnSpPr>
          <p:nvPr/>
        </p:nvCxnSpPr>
        <p:spPr>
          <a:xfrm flipV="1">
            <a:off x="4196077" y="2174071"/>
            <a:ext cx="7852740" cy="82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755A920-6829-7430-68E2-E77C0A3FB3DD}"/>
              </a:ext>
            </a:extLst>
          </p:cNvPr>
          <p:cNvCxnSpPr>
            <a:cxnSpLocks/>
          </p:cNvCxnSpPr>
          <p:nvPr/>
        </p:nvCxnSpPr>
        <p:spPr>
          <a:xfrm>
            <a:off x="4267477" y="1131823"/>
            <a:ext cx="778134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6965C9B-4B99-4B16-5923-1ADB02ED5AD4}"/>
              </a:ext>
            </a:extLst>
          </p:cNvPr>
          <p:cNvSpPr txBox="1"/>
          <p:nvPr/>
        </p:nvSpPr>
        <p:spPr>
          <a:xfrm>
            <a:off x="7767185" y="1292220"/>
            <a:ext cx="4390547" cy="584775"/>
          </a:xfrm>
          <a:prstGeom prst="rect">
            <a:avLst/>
          </a:prstGeom>
          <a:noFill/>
        </p:spPr>
        <p:txBody>
          <a:bodyPr wrap="square">
            <a:spAutoFit/>
          </a:bodyPr>
          <a:lstStyle/>
          <a:p>
            <a:r>
              <a:rPr lang="en-US" sz="1600">
                <a:effectLst/>
                <a:latin typeface="Aptos" panose="020B0004020202020204" pitchFamily="34" charset="0"/>
                <a:ea typeface="Times New Roman" panose="02020603050405020304" pitchFamily="18" charset="0"/>
                <a:cs typeface="Aptos" panose="020B0004020202020204" pitchFamily="34" charset="0"/>
              </a:rPr>
              <a:t>Chain of Thought (</a:t>
            </a:r>
            <a:r>
              <a:rPr lang="en-US" sz="1600" err="1">
                <a:effectLst/>
                <a:latin typeface="Aptos" panose="020B0004020202020204" pitchFamily="34" charset="0"/>
                <a:ea typeface="Times New Roman" panose="02020603050405020304" pitchFamily="18" charset="0"/>
                <a:cs typeface="Aptos" panose="020B0004020202020204" pitchFamily="34" charset="0"/>
              </a:rPr>
              <a:t>CoT</a:t>
            </a:r>
            <a:r>
              <a:rPr lang="en-US" sz="1600">
                <a:effectLst/>
                <a:latin typeface="Aptos" panose="020B0004020202020204" pitchFamily="34" charset="0"/>
                <a:ea typeface="Times New Roman" panose="02020603050405020304" pitchFamily="18" charset="0"/>
                <a:cs typeface="Aptos" panose="020B0004020202020204" pitchFamily="34" charset="0"/>
              </a:rPr>
              <a:t>), Tree of Thought (</a:t>
            </a:r>
            <a:r>
              <a:rPr lang="en-US" sz="1600" err="1">
                <a:effectLst/>
                <a:latin typeface="Aptos" panose="020B0004020202020204" pitchFamily="34" charset="0"/>
                <a:ea typeface="Times New Roman" panose="02020603050405020304" pitchFamily="18" charset="0"/>
                <a:cs typeface="Aptos" panose="020B0004020202020204" pitchFamily="34" charset="0"/>
              </a:rPr>
              <a:t>ToT</a:t>
            </a:r>
            <a:r>
              <a:rPr lang="en-US" sz="1600">
                <a:effectLst/>
                <a:latin typeface="Aptos" panose="020B0004020202020204" pitchFamily="34" charset="0"/>
                <a:ea typeface="Times New Roman" panose="02020603050405020304" pitchFamily="18" charset="0"/>
                <a:cs typeface="Aptos" panose="020B0004020202020204" pitchFamily="34" charset="0"/>
              </a:rPr>
              <a:t>) – sequence of activations</a:t>
            </a:r>
            <a:endParaRPr lang="en-US" sz="1600"/>
          </a:p>
        </p:txBody>
      </p:sp>
      <p:sp>
        <p:nvSpPr>
          <p:cNvPr id="40" name="TextBox 39">
            <a:extLst>
              <a:ext uri="{FF2B5EF4-FFF2-40B4-BE49-F238E27FC236}">
                <a16:creationId xmlns:a16="http://schemas.microsoft.com/office/drawing/2014/main" id="{991FAD33-61EC-653A-AC26-98DFA7C1FCCE}"/>
              </a:ext>
            </a:extLst>
          </p:cNvPr>
          <p:cNvSpPr txBox="1"/>
          <p:nvPr/>
        </p:nvSpPr>
        <p:spPr>
          <a:xfrm>
            <a:off x="7844839" y="2465760"/>
            <a:ext cx="4203978" cy="830997"/>
          </a:xfrm>
          <a:prstGeom prst="rect">
            <a:avLst/>
          </a:prstGeom>
          <a:noFill/>
        </p:spPr>
        <p:txBody>
          <a:bodyPr wrap="square">
            <a:spAutoFit/>
          </a:bodyPr>
          <a:lstStyle/>
          <a:p>
            <a:r>
              <a:rPr lang="en-US" sz="1600">
                <a:latin typeface="Aptos" panose="020B0004020202020204" pitchFamily="34" charset="0"/>
                <a:ea typeface="Times New Roman" panose="02020603050405020304" pitchFamily="18" charset="0"/>
                <a:cs typeface="Aptos" panose="020B0004020202020204" pitchFamily="34" charset="0"/>
              </a:rPr>
              <a:t>S</a:t>
            </a:r>
            <a:r>
              <a:rPr lang="en-US" sz="1600">
                <a:effectLst/>
                <a:latin typeface="Aptos" panose="020B0004020202020204" pitchFamily="34" charset="0"/>
                <a:ea typeface="Times New Roman" panose="02020603050405020304" pitchFamily="18" charset="0"/>
                <a:cs typeface="Aptos" panose="020B0004020202020204" pitchFamily="34" charset="0"/>
              </a:rPr>
              <a:t>et of task-specific models with ability to call other functional blocks e.g. Chain of Thought (</a:t>
            </a:r>
            <a:r>
              <a:rPr lang="en-US" sz="1600" err="1">
                <a:effectLst/>
                <a:latin typeface="Aptos" panose="020B0004020202020204" pitchFamily="34" charset="0"/>
                <a:ea typeface="Times New Roman" panose="02020603050405020304" pitchFamily="18" charset="0"/>
                <a:cs typeface="Aptos" panose="020B0004020202020204" pitchFamily="34" charset="0"/>
              </a:rPr>
              <a:t>CoT</a:t>
            </a:r>
            <a:r>
              <a:rPr lang="en-US" sz="1600">
                <a:effectLst/>
                <a:latin typeface="Aptos" panose="020B0004020202020204" pitchFamily="34" charset="0"/>
                <a:ea typeface="Times New Roman" panose="02020603050405020304" pitchFamily="18" charset="0"/>
                <a:cs typeface="Aptos" panose="020B0004020202020204" pitchFamily="34" charset="0"/>
              </a:rPr>
              <a:t>) model activations.</a:t>
            </a:r>
            <a:endParaRPr lang="en-US" sz="1600"/>
          </a:p>
        </p:txBody>
      </p:sp>
      <p:sp>
        <p:nvSpPr>
          <p:cNvPr id="42" name="TextBox 41">
            <a:extLst>
              <a:ext uri="{FF2B5EF4-FFF2-40B4-BE49-F238E27FC236}">
                <a16:creationId xmlns:a16="http://schemas.microsoft.com/office/drawing/2014/main" id="{7997E389-7D97-7FE0-7F50-F8259C60E21B}"/>
              </a:ext>
            </a:extLst>
          </p:cNvPr>
          <p:cNvSpPr txBox="1"/>
          <p:nvPr/>
        </p:nvSpPr>
        <p:spPr>
          <a:xfrm>
            <a:off x="7799480" y="3738010"/>
            <a:ext cx="4249337" cy="830997"/>
          </a:xfrm>
          <a:prstGeom prst="rect">
            <a:avLst/>
          </a:prstGeom>
          <a:noFill/>
        </p:spPr>
        <p:txBody>
          <a:bodyPr wrap="square">
            <a:spAutoFit/>
          </a:bodyPr>
          <a:lstStyle/>
          <a:p>
            <a:r>
              <a:rPr lang="en-US" sz="1600">
                <a:latin typeface="Aptos" panose="020B0004020202020204" pitchFamily="34" charset="0"/>
                <a:ea typeface="Times New Roman" panose="02020603050405020304" pitchFamily="18" charset="0"/>
                <a:cs typeface="Aptos" panose="020B0004020202020204" pitchFamily="34" charset="0"/>
              </a:rPr>
              <a:t>Proactive A</a:t>
            </a:r>
            <a:r>
              <a:rPr lang="en-US" sz="1600">
                <a:effectLst/>
                <a:latin typeface="Aptos" panose="020B0004020202020204" pitchFamily="34" charset="0"/>
                <a:ea typeface="Times New Roman" panose="02020603050405020304" pitchFamily="18" charset="0"/>
                <a:cs typeface="Aptos" panose="020B0004020202020204" pitchFamily="34" charset="0"/>
              </a:rPr>
              <a:t>utonomy to interpret high-level goal, define strategy, plan and sequence dynamic activations to achieve the goal. </a:t>
            </a:r>
            <a:endParaRPr lang="en-US" sz="1600"/>
          </a:p>
        </p:txBody>
      </p:sp>
      <p:sp>
        <p:nvSpPr>
          <p:cNvPr id="44" name="TextBox 43">
            <a:extLst>
              <a:ext uri="{FF2B5EF4-FFF2-40B4-BE49-F238E27FC236}">
                <a16:creationId xmlns:a16="http://schemas.microsoft.com/office/drawing/2014/main" id="{E4F4D305-9AF1-EAFC-5AA3-C8503DE572D5}"/>
              </a:ext>
            </a:extLst>
          </p:cNvPr>
          <p:cNvSpPr txBox="1"/>
          <p:nvPr/>
        </p:nvSpPr>
        <p:spPr>
          <a:xfrm>
            <a:off x="7859216" y="4874841"/>
            <a:ext cx="4298516" cy="830997"/>
          </a:xfrm>
          <a:prstGeom prst="rect">
            <a:avLst/>
          </a:prstGeom>
          <a:noFill/>
        </p:spPr>
        <p:txBody>
          <a:bodyPr wrap="square">
            <a:spAutoFit/>
          </a:bodyPr>
          <a:lstStyle/>
          <a:p>
            <a:r>
              <a:rPr lang="en-US" sz="1600">
                <a:effectLst/>
                <a:latin typeface="Aptos" panose="020B0004020202020204" pitchFamily="34" charset="0"/>
                <a:ea typeface="Times New Roman" panose="02020603050405020304" pitchFamily="18" charset="0"/>
                <a:cs typeface="Aptos" panose="020B0004020202020204" pitchFamily="34" charset="0"/>
              </a:rPr>
              <a:t>AI systems utilize significant amount of compute to iterate and create better solutions during inference. “System 2/slow” thinking</a:t>
            </a:r>
            <a:endParaRPr lang="en-US" sz="1600"/>
          </a:p>
        </p:txBody>
      </p:sp>
      <p:pic>
        <p:nvPicPr>
          <p:cNvPr id="1026" name="Picture 2" descr="Thinking, Fast and Slow - Books of Titans">
            <a:extLst>
              <a:ext uri="{FF2B5EF4-FFF2-40B4-BE49-F238E27FC236}">
                <a16:creationId xmlns:a16="http://schemas.microsoft.com/office/drawing/2014/main" id="{4491D4C0-AC34-9B50-F116-507CA9E92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792" y="4841082"/>
            <a:ext cx="828706" cy="1234052"/>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53C8B9B-4F6D-F04D-0280-108DA99FA6A6}"/>
              </a:ext>
            </a:extLst>
          </p:cNvPr>
          <p:cNvCxnSpPr>
            <a:cxnSpLocks/>
          </p:cNvCxnSpPr>
          <p:nvPr/>
        </p:nvCxnSpPr>
        <p:spPr>
          <a:xfrm>
            <a:off x="4231777" y="6109114"/>
            <a:ext cx="7781339"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8EC8C924-AE95-EB2F-A6A0-42ACA2A75A70}"/>
              </a:ext>
            </a:extLst>
          </p:cNvPr>
          <p:cNvPicPr>
            <a:picLocks noChangeAspect="1"/>
          </p:cNvPicPr>
          <p:nvPr/>
        </p:nvPicPr>
        <p:blipFill>
          <a:blip r:embed="rId3"/>
          <a:stretch>
            <a:fillRect/>
          </a:stretch>
        </p:blipFill>
        <p:spPr>
          <a:xfrm>
            <a:off x="71856" y="2082251"/>
            <a:ext cx="3945333" cy="1296663"/>
          </a:xfrm>
          <a:prstGeom prst="rect">
            <a:avLst/>
          </a:prstGeom>
        </p:spPr>
      </p:pic>
      <p:sp>
        <p:nvSpPr>
          <p:cNvPr id="6" name="Arrow: Right 5">
            <a:extLst>
              <a:ext uri="{FF2B5EF4-FFF2-40B4-BE49-F238E27FC236}">
                <a16:creationId xmlns:a16="http://schemas.microsoft.com/office/drawing/2014/main" id="{EE5EDEEE-FD84-33C1-FD44-310C851B7DD7}"/>
              </a:ext>
            </a:extLst>
          </p:cNvPr>
          <p:cNvSpPr/>
          <p:nvPr/>
        </p:nvSpPr>
        <p:spPr>
          <a:xfrm>
            <a:off x="1609444" y="3626695"/>
            <a:ext cx="870155" cy="8111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CD30BD-129A-6107-AD5B-044E3A55819C}"/>
              </a:ext>
            </a:extLst>
          </p:cNvPr>
          <p:cNvSpPr txBox="1"/>
          <p:nvPr/>
        </p:nvSpPr>
        <p:spPr>
          <a:xfrm>
            <a:off x="206477" y="1298465"/>
            <a:ext cx="3445020" cy="461665"/>
          </a:xfrm>
          <a:prstGeom prst="rect">
            <a:avLst/>
          </a:prstGeom>
          <a:noFill/>
        </p:spPr>
        <p:txBody>
          <a:bodyPr wrap="square" rtlCol="0">
            <a:spAutoFit/>
          </a:bodyPr>
          <a:lstStyle/>
          <a:p>
            <a:pPr algn="ctr"/>
            <a:r>
              <a:rPr lang="en-US" sz="2400"/>
              <a:t>‘Once-and-Done’ LLMs</a:t>
            </a:r>
          </a:p>
        </p:txBody>
      </p:sp>
      <p:sp>
        <p:nvSpPr>
          <p:cNvPr id="13" name="TextBox 12">
            <a:extLst>
              <a:ext uri="{FF2B5EF4-FFF2-40B4-BE49-F238E27FC236}">
                <a16:creationId xmlns:a16="http://schemas.microsoft.com/office/drawing/2014/main" id="{AEF4D9BF-6CE6-A3BA-E886-CF4B38808302}"/>
              </a:ext>
            </a:extLst>
          </p:cNvPr>
          <p:cNvSpPr txBox="1"/>
          <p:nvPr/>
        </p:nvSpPr>
        <p:spPr>
          <a:xfrm>
            <a:off x="999838" y="5855217"/>
            <a:ext cx="1858297" cy="461665"/>
          </a:xfrm>
          <a:prstGeom prst="rect">
            <a:avLst/>
          </a:prstGeom>
          <a:noFill/>
        </p:spPr>
        <p:txBody>
          <a:bodyPr wrap="square" rtlCol="0">
            <a:spAutoFit/>
          </a:bodyPr>
          <a:lstStyle/>
          <a:p>
            <a:pPr algn="ctr"/>
            <a:r>
              <a:rPr lang="en-US" sz="2400" b="1"/>
              <a:t>Circa 2023</a:t>
            </a:r>
          </a:p>
        </p:txBody>
      </p:sp>
      <p:sp>
        <p:nvSpPr>
          <p:cNvPr id="14" name="TextBox 13">
            <a:extLst>
              <a:ext uri="{FF2B5EF4-FFF2-40B4-BE49-F238E27FC236}">
                <a16:creationId xmlns:a16="http://schemas.microsoft.com/office/drawing/2014/main" id="{E1DA1ABB-F509-2C22-F413-BD23598C6843}"/>
              </a:ext>
            </a:extLst>
          </p:cNvPr>
          <p:cNvSpPr txBox="1"/>
          <p:nvPr/>
        </p:nvSpPr>
        <p:spPr>
          <a:xfrm>
            <a:off x="559823" y="4901584"/>
            <a:ext cx="2315496" cy="369332"/>
          </a:xfrm>
          <a:prstGeom prst="rect">
            <a:avLst/>
          </a:prstGeom>
          <a:noFill/>
        </p:spPr>
        <p:txBody>
          <a:bodyPr wrap="square" rtlCol="0">
            <a:spAutoFit/>
          </a:bodyPr>
          <a:lstStyle/>
          <a:p>
            <a:pPr algn="ctr"/>
            <a:r>
              <a:rPr lang="en-US"/>
              <a:t>e.g. GPT3.5</a:t>
            </a:r>
          </a:p>
        </p:txBody>
      </p:sp>
      <p:pic>
        <p:nvPicPr>
          <p:cNvPr id="12" name="Picture 11">
            <a:extLst>
              <a:ext uri="{FF2B5EF4-FFF2-40B4-BE49-F238E27FC236}">
                <a16:creationId xmlns:a16="http://schemas.microsoft.com/office/drawing/2014/main" id="{B20B89D8-F524-059C-91ED-654388A66550}"/>
              </a:ext>
            </a:extLst>
          </p:cNvPr>
          <p:cNvPicPr>
            <a:picLocks noChangeAspect="1"/>
          </p:cNvPicPr>
          <p:nvPr/>
        </p:nvPicPr>
        <p:blipFill>
          <a:blip r:embed="rId4"/>
          <a:stretch>
            <a:fillRect/>
          </a:stretch>
        </p:blipFill>
        <p:spPr>
          <a:xfrm>
            <a:off x="6217675" y="996552"/>
            <a:ext cx="602345" cy="1236392"/>
          </a:xfrm>
          <a:prstGeom prst="rect">
            <a:avLst/>
          </a:prstGeom>
        </p:spPr>
      </p:pic>
      <p:pic>
        <p:nvPicPr>
          <p:cNvPr id="17" name="Picture 16">
            <a:extLst>
              <a:ext uri="{FF2B5EF4-FFF2-40B4-BE49-F238E27FC236}">
                <a16:creationId xmlns:a16="http://schemas.microsoft.com/office/drawing/2014/main" id="{1E10F93C-3381-9415-2CC5-9A58C4BC3C31}"/>
              </a:ext>
            </a:extLst>
          </p:cNvPr>
          <p:cNvPicPr>
            <a:picLocks noChangeAspect="1"/>
          </p:cNvPicPr>
          <p:nvPr/>
        </p:nvPicPr>
        <p:blipFill>
          <a:blip r:embed="rId5"/>
          <a:stretch>
            <a:fillRect/>
          </a:stretch>
        </p:blipFill>
        <p:spPr>
          <a:xfrm>
            <a:off x="5850777" y="2399655"/>
            <a:ext cx="1341449" cy="988437"/>
          </a:xfrm>
          <a:prstGeom prst="rect">
            <a:avLst/>
          </a:prstGeom>
        </p:spPr>
      </p:pic>
      <p:pic>
        <p:nvPicPr>
          <p:cNvPr id="24" name="Picture 23">
            <a:extLst>
              <a:ext uri="{FF2B5EF4-FFF2-40B4-BE49-F238E27FC236}">
                <a16:creationId xmlns:a16="http://schemas.microsoft.com/office/drawing/2014/main" id="{BCCB2334-234A-F7F7-E3F2-D39F6494BB31}"/>
              </a:ext>
            </a:extLst>
          </p:cNvPr>
          <p:cNvPicPr>
            <a:picLocks noChangeAspect="1"/>
          </p:cNvPicPr>
          <p:nvPr/>
        </p:nvPicPr>
        <p:blipFill>
          <a:blip r:embed="rId6"/>
          <a:stretch>
            <a:fillRect/>
          </a:stretch>
        </p:blipFill>
        <p:spPr>
          <a:xfrm>
            <a:off x="5693334" y="3609382"/>
            <a:ext cx="1865622" cy="1050254"/>
          </a:xfrm>
          <a:prstGeom prst="rect">
            <a:avLst/>
          </a:prstGeom>
        </p:spPr>
      </p:pic>
    </p:spTree>
    <p:extLst>
      <p:ext uri="{BB962C8B-B14F-4D97-AF65-F5344CB8AC3E}">
        <p14:creationId xmlns:p14="http://schemas.microsoft.com/office/powerpoint/2010/main" val="5641356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3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ATG &amp; CTO">
  <a:themeElements>
    <a:clrScheme name="Intel 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Arial"/>
        <a:cs typeface="Arial"/>
      </a:majorFont>
      <a:minorFont>
        <a:latin typeface="IntelOne Display Regular"/>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SATG &amp; CTO" id="{7B57D9C7-EB43-41E6-A9DF-C84C1C297315}" vid="{0050B8FA-F9B7-49F5-96A2-AB086C4C3358}"/>
    </a:ext>
  </a:extLst>
</a:theme>
</file>

<file path=ppt/theme/theme5.xml><?xml version="1.0" encoding="utf-8"?>
<a:theme xmlns:a="http://schemas.openxmlformats.org/drawingml/2006/main" name="2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EmployeeWebcast">
  <a:themeElements>
    <a:clrScheme name="Custom 12">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2021">
      <a:majorFont>
        <a:latin typeface="IntelOne Display Light"/>
        <a:ea typeface="Helvetica Neue"/>
        <a:cs typeface="Helvetica Neue"/>
      </a:majorFont>
      <a:minorFont>
        <a:latin typeface="IntelOne Text Light"/>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Theme1" id="{FD5E17D2-2CB4-4788-BCBC-F3F658FA850B}" vid="{9C6A121C-822C-4A49-B9CA-A9BF65F8DBC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8583E62743F446A00CBA0604901ACE" ma:contentTypeVersion="6" ma:contentTypeDescription="Create a new document." ma:contentTypeScope="" ma:versionID="7168312fcfeb5dcb835755628d92c8af">
  <xsd:schema xmlns:xsd="http://www.w3.org/2001/XMLSchema" xmlns:xs="http://www.w3.org/2001/XMLSchema" xmlns:p="http://schemas.microsoft.com/office/2006/metadata/properties" xmlns:ns2="48a4465d-cb37-40ca-ab4e-522e6c00aca0" xmlns:ns3="5ac2300a-2843-42a9-b41a-50fd27de91e4" targetNamespace="http://schemas.microsoft.com/office/2006/metadata/properties" ma:root="true" ma:fieldsID="23874a6db3108c18b90957f4a773e5b9" ns2:_="" ns3:_="">
    <xsd:import namespace="48a4465d-cb37-40ca-ab4e-522e6c00aca0"/>
    <xsd:import namespace="5ac2300a-2843-42a9-b41a-50fd27de91e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a4465d-cb37-40ca-ab4e-522e6c00ac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c2300a-2843-42a9-b41a-50fd27de91e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ac2300a-2843-42a9-b41a-50fd27de91e4">
      <UserInfo>
        <DisplayName>Singer, Gadi</DisplayName>
        <AccountId>12</AccountId>
        <AccountType/>
      </UserInfo>
      <UserInfo>
        <DisplayName>Ummenhofer, Benjamin</DisplayName>
        <AccountId>312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285A51-E85E-4BE8-B4A5-CAB2AEA8EF91}">
  <ds:schemaRefs>
    <ds:schemaRef ds:uri="48a4465d-cb37-40ca-ab4e-522e6c00aca0"/>
    <ds:schemaRef ds:uri="5ac2300a-2843-42a9-b41a-50fd27de91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D41984-18C3-416C-8B9D-2B39DD1198A0}">
  <ds:schemaRefs>
    <ds:schemaRef ds:uri="http://schemas.microsoft.com/office/2006/documentManagement/types"/>
    <ds:schemaRef ds:uri="http://purl.org/dc/dcmitype/"/>
    <ds:schemaRef ds:uri="http://purl.org/dc/terms/"/>
    <ds:schemaRef ds:uri="http://purl.org/dc/elements/1.1/"/>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5ac2300a-2843-42a9-b41a-50fd27de91e4"/>
    <ds:schemaRef ds:uri="48a4465d-cb37-40ca-ab4e-522e6c00aca0"/>
  </ds:schemaRefs>
</ds:datastoreItem>
</file>

<file path=customXml/itemProps3.xml><?xml version="1.0" encoding="utf-8"?>
<ds:datastoreItem xmlns:ds="http://schemas.openxmlformats.org/officeDocument/2006/customXml" ds:itemID="{9FA3C7FE-9672-4062-ADBC-1D7A6F5F6753}">
  <ds:schemaRefs>
    <ds:schemaRef ds:uri="http://schemas.microsoft.com/sharepoint/v3/contenttype/forms"/>
  </ds:schemaRefs>
</ds:datastoreItem>
</file>

<file path=docMetadata/LabelInfo.xml><?xml version="1.0" encoding="utf-8"?>
<clbl:labelList xmlns:clbl="http://schemas.microsoft.com/office/2020/mipLabelMetadata">
  <clbl:label id="{9aa06179-68b3-4e2b-b09b-a2424735516b}"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Template/>
  <TotalTime>95</TotalTime>
  <Words>3366</Words>
  <Application>Microsoft Office PowerPoint</Application>
  <PresentationFormat>Widescreen</PresentationFormat>
  <Paragraphs>326</Paragraphs>
  <Slides>51</Slides>
  <Notes>17</Notes>
  <HiddenSlides>0</HiddenSlides>
  <MMClips>1</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51</vt:i4>
      </vt:variant>
    </vt:vector>
  </HeadingPairs>
  <TitlesOfParts>
    <vt:vector size="79" baseType="lpstr">
      <vt:lpstr>Averta</vt:lpstr>
      <vt:lpstr>open-sans</vt:lpstr>
      <vt:lpstr>proxima-nova</vt:lpstr>
      <vt:lpstr>Abadi</vt:lpstr>
      <vt:lpstr>Aptos</vt:lpstr>
      <vt:lpstr>Aptos Display</vt:lpstr>
      <vt:lpstr>Arial</vt:lpstr>
      <vt:lpstr>Calibri</vt:lpstr>
      <vt:lpstr>Century Gothic</vt:lpstr>
      <vt:lpstr>Consolas</vt:lpstr>
      <vt:lpstr>Helvetica Neue Medium</vt:lpstr>
      <vt:lpstr>Intel Clear</vt:lpstr>
      <vt:lpstr>IntelOne Display AR Light</vt:lpstr>
      <vt:lpstr>IntelOne Display Bold</vt:lpstr>
      <vt:lpstr>IntelOne Display Light</vt:lpstr>
      <vt:lpstr>IntelOne Display Regular</vt:lpstr>
      <vt:lpstr>IntelOne Text</vt:lpstr>
      <vt:lpstr>IntelOne Text Light</vt:lpstr>
      <vt:lpstr>IntelOne Text Medium</vt:lpstr>
      <vt:lpstr>Tenorite</vt:lpstr>
      <vt:lpstr>Wingdings</vt:lpstr>
      <vt:lpstr>3_Office Theme</vt:lpstr>
      <vt:lpstr>1_Office Theme</vt:lpstr>
      <vt:lpstr>5_Office Theme</vt:lpstr>
      <vt:lpstr>1_SATG &amp; CTO</vt:lpstr>
      <vt:lpstr>2_Office Theme</vt:lpstr>
      <vt:lpstr>4_Office Theme</vt:lpstr>
      <vt:lpstr>2_EmployeeWebcast</vt:lpstr>
      <vt:lpstr>AI’s Bold New Era  Navigating agentic, rapidly excelling, and sophisticated scheming AI</vt:lpstr>
      <vt:lpstr>AI State of the Technology Overview* – H1’2025</vt:lpstr>
      <vt:lpstr>The Incredible Shrinking Model (with diminishing parameters)</vt:lpstr>
      <vt:lpstr>10x/year LLM Scaling Was Incredible, While it Lasted…</vt:lpstr>
      <vt:lpstr>Model Efficiency Improvement Pace </vt:lpstr>
      <vt:lpstr>Model Efficiency Pace – Cont’d</vt:lpstr>
      <vt:lpstr>IDC FutureScape: Worldwide Artificial Intelligence and Automation 2025 Prediction </vt:lpstr>
      <vt:lpstr>“There’s but only one Internet”, and it has been exhausted</vt:lpstr>
      <vt:lpstr>AI Agents - Reasoning and Agency</vt:lpstr>
      <vt:lpstr>Rise of AI Agents / Agentic AI</vt:lpstr>
      <vt:lpstr>Agentic AI Systems</vt:lpstr>
      <vt:lpstr>Test-Time Compute (TTC) / Inference Time Reasoning</vt:lpstr>
      <vt:lpstr>TTC Scaling – Initial Methods</vt:lpstr>
      <vt:lpstr>Test-Time Compute (TTC) for Reasoning – Cont’d</vt:lpstr>
      <vt:lpstr>Vibe Coding – Rubik’s Cube - Prompt</vt:lpstr>
      <vt:lpstr>Gemini-2.5-pro Cursor Generated Code</vt:lpstr>
      <vt:lpstr>Rubik’s Cube – Agent’s Generated Application</vt:lpstr>
      <vt:lpstr>PowerPoint Presentation</vt:lpstr>
      <vt:lpstr>PowerPoint Presentation</vt:lpstr>
      <vt:lpstr>Reasoning Models Rule Benchmarks (April 2025)</vt:lpstr>
      <vt:lpstr>Changing AI Model Landscape -  AI Disaggregation</vt:lpstr>
      <vt:lpstr>Mixture of Experts (MoE) to the Nth degree</vt:lpstr>
      <vt:lpstr>Retrieval / Tools / Sub-function activation</vt:lpstr>
      <vt:lpstr>Model Context Protocol (MCP) Open-Source Standard</vt:lpstr>
      <vt:lpstr>Agent-to-Agent (A2A) Communication </vt:lpstr>
      <vt:lpstr>Agent-native Solution Stacks (e.g., Google AgentSpace)</vt:lpstr>
      <vt:lpstr>Racing towards human-level (and beyond) intelligence</vt:lpstr>
      <vt:lpstr>PowerPoint Presentation</vt:lpstr>
      <vt:lpstr>PowerPoint Presentation</vt:lpstr>
      <vt:lpstr>PowerPoint Presentation</vt:lpstr>
      <vt:lpstr>AI Driving Biology Advancements – Protein Folding Prediction</vt:lpstr>
      <vt:lpstr>AlphaFold 2 Promise</vt:lpstr>
      <vt:lpstr>Massive breakthrough in AI intelligence: OpenAI passes IQ 120 – Sept ‘24</vt:lpstr>
      <vt:lpstr>Skyrocketing AI Intelligence: ChatGPT's o3 sets new record –  April ‘25</vt:lpstr>
      <vt:lpstr>OpenAI Reasoning Models - Programming </vt:lpstr>
      <vt:lpstr>AI Researching and Experimenting For Better AI</vt:lpstr>
      <vt:lpstr>Embodied AI – Humanoid Robotics (Industrial)</vt:lpstr>
      <vt:lpstr>PowerPoint Presentation</vt:lpstr>
      <vt:lpstr>PowerPoint Presentation</vt:lpstr>
      <vt:lpstr>“Intelligence Explosion*”</vt:lpstr>
      <vt:lpstr>“Intelligence Explosion”</vt:lpstr>
      <vt:lpstr>PowerPoint Presentation</vt:lpstr>
      <vt:lpstr>“AI Alignment”</vt:lpstr>
      <vt:lpstr>GPT-4 Deceptive Behavior - 2023</vt:lpstr>
      <vt:lpstr>AI Models Capable of Scheming – What are they thinking?</vt:lpstr>
      <vt:lpstr>AI Models Capable of Scheming (Dec ‘24)</vt:lpstr>
      <vt:lpstr>Anthropic – AI Alignment Faking</vt:lpstr>
      <vt:lpstr>Emergent rational behaviors in agentic AI</vt:lpstr>
      <vt:lpstr>‘Deep Scheming’ and the Need for Intrinsic AI Alignment</vt:lpstr>
      <vt:lpstr>Intrinsic AI Alignment (IAIA) – Key Tenets</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Lee, Sean</cp:lastModifiedBy>
  <cp:revision>3</cp:revision>
  <dcterms:created xsi:type="dcterms:W3CDTF">2021-04-13T16:57:11Z</dcterms:created>
  <dcterms:modified xsi:type="dcterms:W3CDTF">2025-09-03T13:30:52Z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a06179-68b3-4e2b-b09b-a2424735516b_Enabled">
    <vt:lpwstr>True</vt:lpwstr>
  </property>
  <property fmtid="{D5CDD505-2E9C-101B-9397-08002B2CF9AE}" pid="3" name="MSIP_Label_9aa06179-68b3-4e2b-b09b-a2424735516b_SiteId">
    <vt:lpwstr>46c98d88-e344-4ed4-8496-4ed7712e255d</vt:lpwstr>
  </property>
  <property fmtid="{D5CDD505-2E9C-101B-9397-08002B2CF9AE}" pid="4" name="MSIP_Label_9aa06179-68b3-4e2b-b09b-a2424735516b_Owner">
    <vt:lpwstr>carmelo.neal.j.faller@intel.com</vt:lpwstr>
  </property>
  <property fmtid="{D5CDD505-2E9C-101B-9397-08002B2CF9AE}" pid="5" name="MSIP_Label_9aa06179-68b3-4e2b-b09b-a2424735516b_SetDate">
    <vt:lpwstr>2021-10-28T16:05:58.3618419Z</vt:lpwstr>
  </property>
  <property fmtid="{D5CDD505-2E9C-101B-9397-08002B2CF9AE}" pid="6" name="MSIP_Label_9aa06179-68b3-4e2b-b09b-a2424735516b_Name">
    <vt:lpwstr>Intel Confidential</vt:lpwstr>
  </property>
  <property fmtid="{D5CDD505-2E9C-101B-9397-08002B2CF9AE}" pid="7" name="MSIP_Label_9aa06179-68b3-4e2b-b09b-a2424735516b_Application">
    <vt:lpwstr>Microsoft Azure Information Protection</vt:lpwstr>
  </property>
  <property fmtid="{D5CDD505-2E9C-101B-9397-08002B2CF9AE}" pid="8" name="MSIP_Label_9aa06179-68b3-4e2b-b09b-a2424735516b_ActionId">
    <vt:lpwstr>5f2768a1-fa6c-4c92-94bb-e98377327dea</vt:lpwstr>
  </property>
  <property fmtid="{D5CDD505-2E9C-101B-9397-08002B2CF9AE}" pid="9" name="MSIP_Label_9aa06179-68b3-4e2b-b09b-a2424735516b_Extended_MSFT_Method">
    <vt:lpwstr>Manual</vt:lpwstr>
  </property>
  <property fmtid="{D5CDD505-2E9C-101B-9397-08002B2CF9AE}" pid="10" name="Sensitivity">
    <vt:lpwstr>Intel Confidential</vt:lpwstr>
  </property>
  <property fmtid="{D5CDD505-2E9C-101B-9397-08002B2CF9AE}" pid="11" name="ContentTypeId">
    <vt:lpwstr>0x0101005C8583E62743F446A00CBA0604901ACE</vt:lpwstr>
  </property>
</Properties>
</file>